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38AD5F-5DAA-4412-9DF3-CD5E5057B1B6}">
  <a:tblStyle styleId="{2B38AD5F-5DAA-4412-9DF3-CD5E5057B1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I’m Tom Koch, a PhD student at Columbia. This was a collaborative effort with researchers from USC and Microsoft.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55002800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55002800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we use two complementary measures of inflation, which we can calculate with broad coverage.</a:t>
            </a:r>
            <a:br>
              <a:rPr lang="en"/>
            </a:br>
            <a:br>
              <a:rPr lang="en"/>
            </a:br>
            <a:r>
              <a:rPr lang="en"/>
              <a:t>First, geographic inflation, which is the extra great-circle distance </a:t>
            </a:r>
            <a:r>
              <a:rPr lang="en"/>
              <a:t>queries</a:t>
            </a:r>
            <a:r>
              <a:rPr lang="en"/>
              <a:t> travel over the closest site. </a:t>
            </a:r>
            <a:r>
              <a:rPr lang="en">
                <a:solidFill>
                  <a:schemeClr val="dk1"/>
                </a:solidFill>
              </a:rPr>
              <a:t>Geographic inflation gives us a rough measure of “efficiency”, since not hitting the closest site implies that we may not be taking full advantage of the deployment. However, geographic inflation is a little simplified. For example, geographic inflation does not take into account the constraints of the physical Internet such as the physical fiber paths.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Let’s look at an example. </a:t>
            </a:r>
            <a:r>
              <a:rPr lang="en"/>
              <a:t>Recall that the set of users goes through AS B to reach site 2.</a:t>
            </a:r>
            <a:br>
              <a:rPr lang="en"/>
            </a:br>
            <a:br>
              <a:rPr lang="en"/>
            </a:br>
            <a:r>
              <a:rPr lang="en"/>
              <a:t>Assume that the distances from the users to each of the sites are as shown by the dotted lines. In this example, the inflation is 2,800 km to site 2 minus 1,200 km which is the distance to the nearest site (site 3). Hence the geographic inflation is 1,600 km.</a:t>
            </a:r>
            <a:br>
              <a:rPr lang="en"/>
            </a:br>
            <a:endParaRPr/>
          </a:p>
          <a:p>
            <a:pPr indent="0" lvl="0" marL="0" rtl="0" algn="l">
              <a:spcBef>
                <a:spcPts val="0"/>
              </a:spcBef>
              <a:spcAft>
                <a:spcPts val="0"/>
              </a:spcAft>
              <a:buNone/>
            </a:pPr>
            <a:r>
              <a:rPr lang="en"/>
              <a:t>Second, </a:t>
            </a:r>
            <a:r>
              <a:rPr lang="en"/>
              <a:t>latency</a:t>
            </a:r>
            <a:r>
              <a:rPr lang="en"/>
              <a:t> inflation, is the achieved latency minus a </a:t>
            </a:r>
            <a:r>
              <a:rPr lang="en"/>
              <a:t>reasonable</a:t>
            </a:r>
            <a:r>
              <a:rPr lang="en"/>
              <a:t> lowest alternative latency. We say the reasonable lowest latency is 1 and a half times the great circle distance, converted to the speed of light in fiber. We selected this lower bound for technical reasons, which you can read more about in the </a:t>
            </a:r>
            <a:r>
              <a:rPr lang="en"/>
              <a:t>paper.</a:t>
            </a:r>
            <a:r>
              <a:rPr lang="en"/>
              <a:t> Although the lower bound is a little simplified, this measure allows us to take into account real world effects like </a:t>
            </a:r>
            <a:r>
              <a:rPr lang="en"/>
              <a:t>circuitous</a:t>
            </a:r>
            <a:r>
              <a:rPr lang="en"/>
              <a:t> </a:t>
            </a:r>
            <a:r>
              <a:rPr lang="en"/>
              <a:t>paths since we use actual latency measurements from the root DNS and CDN, unlike in our geographic inflation calculation.</a:t>
            </a:r>
            <a:br>
              <a:rPr lang="en"/>
            </a:br>
            <a:endParaRPr/>
          </a:p>
          <a:p>
            <a:pPr indent="0" lvl="0" marL="0" rtl="0" algn="l">
              <a:spcBef>
                <a:spcPts val="0"/>
              </a:spcBef>
              <a:spcAft>
                <a:spcPts val="0"/>
              </a:spcAft>
              <a:buNone/>
            </a:pPr>
            <a:r>
              <a:rPr lang="en"/>
              <a:t>In this example, the latency to site 2 is 60 ms, and the distance to the nearest site is 1,200km. This yields a latency inflation of 51 ms. PAUSE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550028007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550028007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these definitions under our belt, let’s discuss the two systems -- the root DNS and Microsoft’s CDN.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6c9cfb1b3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6c9cfb1b3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what’s the root DNS?  An easy way of understanding the root DNS, is to walk through the process of DNS resolution.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all starts with a user. The user wants to resolve a human-readable name, like sigcomm.org, to the IP address where sigcomm.org can be found. </a:t>
            </a:r>
            <a:br>
              <a:rPr lang="en">
                <a:solidFill>
                  <a:schemeClr val="dk1"/>
                </a:solidFill>
              </a:rPr>
            </a:br>
            <a:br>
              <a:rPr lang="en">
                <a:solidFill>
                  <a:schemeClr val="dk1"/>
                </a:solidFill>
              </a:rPr>
            </a:br>
            <a:r>
              <a:rPr lang="en">
                <a:solidFill>
                  <a:schemeClr val="dk1"/>
                </a:solidFill>
              </a:rPr>
              <a:t>This user is in an ISP. The ISP likely tells the user where to find its recursive resolver, through DHCP. The recursive resolver will likely be shared with other users in the ISP in a metropolitan area. </a:t>
            </a:r>
            <a:br>
              <a:rPr lang="en">
                <a:solidFill>
                  <a:schemeClr val="dk1"/>
                </a:solidFill>
              </a:rPr>
            </a:br>
            <a:br>
              <a:rPr lang="en">
                <a:solidFill>
                  <a:schemeClr val="dk1"/>
                </a:solidFill>
              </a:rPr>
            </a:br>
            <a:r>
              <a:rPr lang="en">
                <a:solidFill>
                  <a:schemeClr val="dk1"/>
                </a:solidFill>
              </a:rPr>
              <a:t>The user asks the recursive resolver about sigcomm.org. Let’s assume that the recursive resolver just turned on, and it knows nothing about the world except where to find the root DNS server. </a:t>
            </a:r>
            <a:br>
              <a:rPr lang="en">
                <a:solidFill>
                  <a:schemeClr val="dk1"/>
                </a:solidFill>
              </a:rPr>
            </a:br>
            <a:br>
              <a:rPr lang="en">
                <a:solidFill>
                  <a:schemeClr val="dk1"/>
                </a:solidFill>
              </a:rPr>
            </a:br>
            <a:r>
              <a:rPr lang="en">
                <a:solidFill>
                  <a:schemeClr val="dk1"/>
                </a:solidFill>
              </a:rPr>
              <a:t>The recursive resolver will query the root DNS, asking about the Top Level Domain (or TLD, for short). The root DNS is a group of 13 anycast deployments (referred to by letters of the alphabet), run by different organizations. The anycast deployments consist of anywhere from 6 to 250 sites.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recursive resolver can choose whichever root letter it wants to query, since each letter deployment provides an identical service. Maybe it picks the one with lowest latency. In this case, the recursive resolver chose to ask B root, where it can find the ORG TLD, since the user is asking about sigcomm DOT ORG.</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root server replies with the answer</a:t>
            </a:r>
            <a:br>
              <a:rPr lang="en">
                <a:solidFill>
                  <a:schemeClr val="dk1"/>
                </a:solidFill>
              </a:rPr>
            </a:br>
            <a:br>
              <a:rPr lang="en">
                <a:solidFill>
                  <a:schemeClr val="dk1"/>
                </a:solidFill>
              </a:rPr>
            </a:br>
            <a:r>
              <a:rPr lang="en">
                <a:solidFill>
                  <a:schemeClr val="dk1"/>
                </a:solidFill>
              </a:rPr>
              <a:t>The recursive resolver then stores this answer in its cache. Nearly all records from the root servers have a TTL (which is a time to live) of 2 days, which means the recursive resolver can store that record for up to 2 days before it needs to refresh it.</a:t>
            </a:r>
            <a:br>
              <a:rPr lang="en">
                <a:solidFill>
                  <a:schemeClr val="dk1"/>
                </a:solidFill>
              </a:rPr>
            </a:br>
            <a:r>
              <a:rPr lang="en">
                <a:solidFill>
                  <a:schemeClr val="dk1"/>
                </a:solidFill>
              </a:rPr>
              <a:t>Shown in the image is the recursive resolver’s cache. We have the record, the IP address of that record, and its TTL.</a:t>
            </a:r>
            <a:br>
              <a:rPr lang="en">
                <a:solidFill>
                  <a:schemeClr val="dk1"/>
                </a:solidFill>
              </a:rPr>
            </a:br>
            <a:br>
              <a:rPr lang="en">
                <a:solidFill>
                  <a:schemeClr val="dk1"/>
                </a:solidFill>
              </a:rPr>
            </a:br>
            <a:r>
              <a:rPr lang="en">
                <a:solidFill>
                  <a:schemeClr val="dk1"/>
                </a:solidFill>
              </a:rPr>
              <a:t>Now the recursive resolver asks the ORG TLD where to find sigcomm.org. ORG answers with the authoritative nameserver hosting sigcomm. The recursive resolver also stores this record in its cache.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the recursive resolver asks the authoritative where to find sigcomm.org, and the recursive resolver gets the final answer (which it can forward to the user).</a:t>
            </a:r>
            <a:br>
              <a:rPr lang="en">
                <a:solidFill>
                  <a:schemeClr val="dk1"/>
                </a:solidFill>
              </a:rPr>
            </a:br>
            <a:br>
              <a:rPr lang="en">
                <a:solidFill>
                  <a:schemeClr val="dk1"/>
                </a:solidFill>
              </a:rPr>
            </a:br>
            <a:r>
              <a:rPr lang="en">
                <a:solidFill>
                  <a:schemeClr val="dk1"/>
                </a:solidFill>
              </a:rPr>
              <a:t>Usually, these recursive resolvers (and therefore their caches) are shared among users in an ISP, say in a large metropolitan area. Hence, the chance that a user has to wait for a root DNS query is very small, since there is (ideally) one query per TLD every 2 days among the entire set of users, and since there are only about 1000 TLDs. The root DNS is an interesting deployment to investigate, since it features in prior work, it’s a really important service, and it lets us study 13 different strategies for offering the same service.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921db2ac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921db2ac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a:t>
            </a:r>
            <a:endParaRPr/>
          </a:p>
          <a:p>
            <a:pPr indent="0" lvl="0" marL="0" rtl="0" algn="l">
              <a:spcBef>
                <a:spcPts val="0"/>
              </a:spcBef>
              <a:spcAft>
                <a:spcPts val="0"/>
              </a:spcAft>
              <a:buNone/>
            </a:pPr>
            <a:r>
              <a:rPr lang="en"/>
              <a:t>We used concurrent packet captures for 2 days from nearly all root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packet traces tell us who is querying the root DNS, how often they query, and which sites they’re hitting. </a:t>
            </a:r>
            <a:br>
              <a:rPr lang="en"/>
            </a:br>
            <a:br>
              <a:rPr lang="en"/>
            </a:br>
            <a:r>
              <a:rPr lang="en"/>
              <a:t>From TCP DNS queries in particular, we can extract latency from recursive resolvers to sites, which we use to calculate latency inflation.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Measurements come from queriers in more than 50,000 ASes, giving us broad coverage.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550028007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550028007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study Microsoft’s purely anycast CDN.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has 110 sites, and the sites are categorized into 5 “rings”. Each ring gets its own IP address. </a:t>
            </a:r>
            <a:r>
              <a:rPr lang="en">
                <a:solidFill>
                  <a:schemeClr val="dk1"/>
                </a:solidFill>
              </a:rPr>
              <a:t>We refer to the rings according to the number of sites they have. </a:t>
            </a:r>
            <a:r>
              <a:rPr lang="en"/>
              <a:t>Rings are distinguished by the regulatory requirements they abide by, with the smallest ring having the strictest requirements. </a:t>
            </a:r>
            <a:r>
              <a:rPr lang="en">
                <a:solidFill>
                  <a:schemeClr val="dk1"/>
                </a:solidFill>
              </a:rPr>
              <a:t>The rings have the property that a site in a smaller ring is also in all larger rings, which is why smaller rings announce more addresses. For example, all sites in R28 (which has 28 sites) are also in R74 ( which has 74 sites), so all sites in R28 advertise both the 28 address and the 74 address, but not vice-versa.</a:t>
            </a:r>
            <a:r>
              <a:rPr lang="en"/>
              <a:t> </a:t>
            </a:r>
            <a:r>
              <a:rPr lang="en"/>
              <a:t>Different applications must abide by these different regulatory restrictions. </a:t>
            </a:r>
            <a:r>
              <a:rPr lang="en">
                <a:solidFill>
                  <a:schemeClr val="dk1"/>
                </a:solidFill>
              </a:rPr>
              <a:t>An application is deployed on all sites for the largest ring that meets its regulatory needs, and it will be served from an anycast IP address belonging to that ring.</a:t>
            </a:r>
            <a:br>
              <a:rPr lang="en"/>
            </a:br>
            <a:br>
              <a:rPr lang="en"/>
            </a:br>
            <a:r>
              <a:rPr lang="en"/>
              <a:t>So a strict application, such as enterprise email, may only be in R28.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a less strict </a:t>
            </a:r>
            <a:r>
              <a:rPr lang="en"/>
              <a:t>application</a:t>
            </a:r>
            <a:r>
              <a:rPr lang="en"/>
              <a:t> could additionally be in R47 and R74.</a:t>
            </a:r>
            <a:br>
              <a:rPr lang="en"/>
            </a:br>
            <a:br>
              <a:rPr lang="en"/>
            </a:br>
            <a:r>
              <a:rPr lang="en"/>
              <a:t>Finally an app with no restrictions, such as search, could be served from all rings.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Users are directed to rings based on the application they’re trying to use since applications may have these different regulatory restrictions. When a recursive resolver queries for a Microsoft domain, only the application </a:t>
            </a:r>
            <a:r>
              <a:rPr lang="en">
                <a:solidFill>
                  <a:schemeClr val="dk1"/>
                </a:solidFill>
              </a:rPr>
              <a:t>(as opposed to performance)</a:t>
            </a:r>
            <a:r>
              <a:rPr lang="en"/>
              <a:t> is taken into account when </a:t>
            </a:r>
            <a:r>
              <a:rPr lang="en"/>
              <a:t>returning</a:t>
            </a:r>
            <a:r>
              <a:rPr lang="en"/>
              <a:t> an anycasted address .</a:t>
            </a:r>
            <a:br>
              <a:rPr lang="en"/>
            </a:b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550028007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550028007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obtain user counts from Microsoft, who approximates user counts by counting distinct IP addresses.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Server side logs and client-side measurements give us latency measurements from users to sites for all rings.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Microsoft measurements are also from more than 50,000 ASes, giving us equally broad coverage.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550028007_1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550028007_1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that we have sufficient background, let’s jump into some results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550028007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550028007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our results on inflation.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calculated the two types of inflation we previously mentioned: geographic and latency. Both plots show CDFs of inflation for Microsoft’s largest ring in blue x’s, and C root’s inflation in red dots </a:t>
            </a:r>
            <a:r>
              <a:rPr lang="en"/>
              <a:t>(C root is representative of other root letters)</a:t>
            </a:r>
            <a:r>
              <a:rPr lang="en"/>
              <a:t>. </a:t>
            </a:r>
            <a:r>
              <a:rPr lang="en">
                <a:solidFill>
                  <a:schemeClr val="dk1"/>
                </a:solidFill>
              </a:rPr>
              <a:t>On the left, we have geographic inflation which shows the extra distance queries travel, scaled to latency by the speed of light in fiber. On the right, we have latency inflation which takes into account real world effects like circuitous paths.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example the point at (50, .5) circled in red means that 50% of users experience at most 50 ms of latency inflation.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For individual letters (for example, C root) both types of inflation are quite large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much larger than in Microsoft’s CDN. </a:t>
            </a:r>
            <a:r>
              <a:rPr lang="en">
                <a:solidFill>
                  <a:schemeClr val="dk1"/>
                </a:solidFill>
              </a:rPr>
              <a:t>For example, the red circles show that 65% of users experience less than 100 ms of latency inflation to C root, but 98% of users experience less than 100 ms to Microsoft.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calculate average root DNS inflation as shown by the solid orange line. </a:t>
            </a:r>
            <a:r>
              <a:rPr lang="en">
                <a:solidFill>
                  <a:schemeClr val="dk1"/>
                </a:solidFill>
              </a:rPr>
              <a:t>The</a:t>
            </a:r>
            <a:r>
              <a:rPr lang="en">
                <a:solidFill>
                  <a:schemeClr val="dk1"/>
                </a:solidFill>
              </a:rPr>
              <a:t> average inflation to the root DNS for a recursive resolver is the average inflation the recursive experiences to each root letter, weighted by how often the recursive resolver queries each root.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Looking at</a:t>
            </a:r>
            <a:r>
              <a:rPr lang="en">
                <a:solidFill>
                  <a:schemeClr val="dk1"/>
                </a:solidFill>
              </a:rPr>
              <a:t> the double-sided yellow arrow on the right plot demonstrates that </a:t>
            </a:r>
            <a:r>
              <a:rPr lang="en"/>
              <a:t>s</a:t>
            </a:r>
            <a:r>
              <a:rPr lang="en"/>
              <a:t>elective querying of root letters has a noticeable effect -- for example, 65% of users experience less than 100 ms of latency inflation to C root, but NINETY% of users experience less than 100 ms of latency inflation when querying the root DNS on average. Average root DNS inflation is likely lower since recursives are commonly configured to preferentially query lower latency root letters. </a:t>
            </a:r>
            <a:r>
              <a:rPr lang="en">
                <a:solidFill>
                  <a:schemeClr val="dk1"/>
                </a:solidFill>
              </a:rPr>
              <a:t>Prior work focused on inflation in individual roots, rather than average inflation in the root DNS. Even though a recursive `may have inflated anycast routes to many root anycast deployments, it is able to keep average latency low by avoiding querying those root letters as often as ones as ones it is less inflated to.</a:t>
            </a:r>
            <a:endParaRPr/>
          </a:p>
          <a:p>
            <a:pPr indent="0" lvl="0" marL="0" rtl="0" algn="l">
              <a:spcBef>
                <a:spcPts val="0"/>
              </a:spcBef>
              <a:spcAft>
                <a:spcPts val="0"/>
              </a:spcAft>
              <a:buNone/>
            </a:pPr>
            <a:br>
              <a:rPr lang="en"/>
            </a:br>
            <a:r>
              <a:rPr lang="en"/>
              <a:t>Looking at geographic inflation alone would have us believe average root DNS inflation is significantly worse than Microsoft’s, but looking at latency inflation shows they’re actually quite similar. </a:t>
            </a:r>
            <a:r>
              <a:rPr lang="en">
                <a:solidFill>
                  <a:schemeClr val="dk1"/>
                </a:solidFill>
              </a:rPr>
              <a:t>Looking at </a:t>
            </a:r>
            <a:r>
              <a:rPr lang="en">
                <a:solidFill>
                  <a:schemeClr val="dk1"/>
                </a:solidFill>
              </a:rPr>
              <a:t>the yellow double sided arrow on the left plot,</a:t>
            </a:r>
            <a:r>
              <a:rPr lang="en"/>
              <a:t> 75% of users less than 10 ms of geographic inflation to the root DNS on average, whereas NINETY% of users have less than 10 ms of </a:t>
            </a:r>
            <a:r>
              <a:rPr lang="en"/>
              <a:t>geographic inflation to Microsoft, making Microsoft look far superior. However,</a:t>
            </a:r>
            <a:r>
              <a:rPr lang="en">
                <a:solidFill>
                  <a:schemeClr val="dk1"/>
                </a:solidFill>
              </a:rPr>
              <a:t> the really small double-sided arrow on the right plot shows that</a:t>
            </a:r>
            <a:r>
              <a:rPr lang="en"/>
              <a:t> approximately the same percent of users have 50 ms of LATENCY inflation to both Microsoft and root DNS. Hence, studying both types of inflation is valuable. </a:t>
            </a:r>
            <a:r>
              <a:rPr lang="en"/>
              <a:t>This disparity between inflation results is possibly since recursives optimize </a:t>
            </a:r>
            <a:r>
              <a:rPr lang="en"/>
              <a:t>explicitly</a:t>
            </a:r>
            <a:r>
              <a:rPr lang="en"/>
              <a:t> for latency, rather than geography. </a:t>
            </a:r>
            <a:endParaRPr/>
          </a:p>
          <a:p>
            <a:pPr indent="0" lvl="0" marL="0" rtl="0" algn="l">
              <a:spcBef>
                <a:spcPts val="0"/>
              </a:spcBef>
              <a:spcAft>
                <a:spcPts val="0"/>
              </a:spcAft>
              <a:buNone/>
            </a:pPr>
            <a:r>
              <a:rPr lang="en"/>
              <a:t>Most importantly, inflation is large in root letters, but quite small for Microsoft’s CDN.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921db2ac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921db2ac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Although average inflation in the root DNS is </a:t>
            </a:r>
            <a:r>
              <a:rPr lang="en">
                <a:solidFill>
                  <a:schemeClr val="dk1"/>
                </a:solidFill>
              </a:rPr>
              <a:t>smaller than in individual letters, inflation is still large in the tail. </a:t>
            </a:r>
            <a:r>
              <a:rPr lang="en">
                <a:solidFill>
                  <a:schemeClr val="dk1"/>
                </a:solidFill>
              </a:rPr>
              <a:t>A natural question we ask is,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is large inflation in the root DNS a problem? That is, “does the inflation impact users”?</a:t>
            </a:r>
            <a:br>
              <a:rPr lang="en">
                <a:solidFill>
                  <a:schemeClr val="dk1"/>
                </a:solidFill>
              </a:rPr>
            </a:br>
            <a:br>
              <a:rPr lang="en">
                <a:solidFill>
                  <a:schemeClr val="dk1"/>
                </a:solidFill>
              </a:rPr>
            </a:br>
            <a:r>
              <a:rPr lang="en">
                <a:solidFill>
                  <a:schemeClr val="dk1"/>
                </a:solidFill>
              </a:rPr>
              <a:t>For the root DNS one might think “no, it doesn’t really” due to the caching of DNS records we mentioned. </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That being said, there’s lots of attention being placed on root DNS latency.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addition to the 2018 SIGCOMM paper we mentioned earlier, here are newsposts, some of which are from ThousandEyes. ThousandEyes is a startup from the SIGCOMM community recently acquired by Cisco for a rumored one billion dollars, and is publishing comparisons of latency for different root letters. Given all this attention on root DNS latency, we felt it was necessary to measure inflations impact on users, despite our ability to reason intuitively about root DNS interactions.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550028007_1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550028007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6c9cfb1b3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6c9cfb1b3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a:t>
            </a:r>
            <a:endParaRPr/>
          </a:p>
          <a:p>
            <a:pPr indent="0" lvl="0" marL="0" rtl="0" algn="l">
              <a:spcBef>
                <a:spcPts val="0"/>
              </a:spcBef>
              <a:spcAft>
                <a:spcPts val="0"/>
              </a:spcAft>
              <a:buNone/>
            </a:pPr>
            <a:r>
              <a:rPr lang="en"/>
              <a:t>So we noticed that some prior work painted anycast in a bad light -- that is, anycast often increases latency. At the same time you have other work showing that anycast rarely increases latency AND you have large latency-sensitive services spending millions on deployments that serve billions of people.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naturally, we were confused.</a:t>
            </a:r>
            <a:br>
              <a:rPr lang="en"/>
            </a:br>
            <a:br>
              <a:rPr lang="en"/>
            </a:br>
            <a:r>
              <a:rPr lang="en"/>
              <a:t>We went ahead and cleared up the confusion, by analyzing two systems that use anycast using both the same methodology and coverage so we could compare results.</a:t>
            </a:r>
            <a:br>
              <a:rPr lang="en"/>
            </a:br>
            <a:br>
              <a:rPr lang="en"/>
            </a:br>
            <a:r>
              <a:rPr lang="en"/>
              <a:t>When we placed anycast performance in the context of the system, we realized that anycast performance can be quite good when it MATTERS to users.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550028007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550028007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to measure this impact, we looked at how users interact with the root DNS.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Recall that we have access to traces from root DNS servers, which tell us who is querying the root DNS and how often they do it. We calculate the number of queries each user makes each day by counting the number of queries seen in those traces by recursive resolvers,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dividing daily query counts by the number of users seen using that recursive resolver by Microsoft. The numerator in the equation is the number of queries made by a recursive resolver, while the denominator is the number of users using that recursive resolver.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figure shows queries per user per day on the x axis, and the cumulative fraction of users on the y axis. For example, the point at (.1, .2) circled in red means that 20% of users experience at most .1 queries per day to the root DNS, on average.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At the median, users execute about a query a day to the root DNS, and that’s out of all the other things you are doing on the Internet. If we’re only querying it once per day, anycast could route our queries to the root DNS around the globe, and we wouldn’t notice the difference. It would hardly affect our Internet experience. Hence root DNS latency hardly matters to users.</a:t>
            </a:r>
            <a:br>
              <a:rPr lang="en"/>
            </a:br>
            <a:br>
              <a:rPr lang="en"/>
            </a:br>
            <a:r>
              <a:rPr lang="en"/>
              <a:t>We were surprised, however, that root DNS latency matters orders of magnitude more than one might expect if we use intuition about caching and TTLs. This is demonstrated by the ideal line, which we calculate by assuming each recursive only queries once per TTL (which is 2 days). The double sided arrow demonstrates that ideal query counts are orders of magnitude different from reality. Some experiments we conducted suggest that a large number of these “unnecessary” root DNS queries are due to software bugs in recursive resolvers. We invite you to read the paper for more information.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6c9cfb1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6c9cfb1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Conversely, in Microsoft’s CDN, we show that latency really does matter. </a:t>
            </a:r>
            <a:br>
              <a:rPr lang="en"/>
            </a:br>
            <a:br>
              <a:rPr lang="en"/>
            </a:br>
            <a:r>
              <a:rPr lang="en"/>
              <a:t>Unlike in the root DNS, where a round trip (or RTT) is rarely incurred, we measured that users incur at least 10 RTTs when fetching Microsoft web pages.</a:t>
            </a:r>
            <a:br>
              <a:rPr lang="en"/>
            </a:br>
            <a:br>
              <a:rPr lang="en"/>
            </a:br>
            <a:r>
              <a:rPr lang="en"/>
              <a:t>To obtain a lower bound on how much latency matters in a web page load, for example, we multiple latency per round trip by the lower bound on the number of round trips (which is 10).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figure shows a CDF of latency per RTT for users on the top axis , and latency per web page on the bottom axis.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the red circle indicates that 65% of users experience at most 20 ms per round trip or, equivalently, roughly 200 ms per page load</a:t>
            </a:r>
            <a:br>
              <a:rPr lang="en"/>
            </a:br>
            <a:endParaRPr/>
          </a:p>
          <a:p>
            <a:pPr indent="0" lvl="0" marL="0" rtl="0" algn="l">
              <a:spcBef>
                <a:spcPts val="0"/>
              </a:spcBef>
              <a:spcAft>
                <a:spcPts val="0"/>
              </a:spcAft>
              <a:buNone/>
            </a:pPr>
            <a:r>
              <a:rPr lang="en"/>
              <a:t>Latency for users is low, but inflation could hurt users significantly, since the inflation is compounded with each round trip. Recall that median latency inflation in C root, for example, was 50 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Adding C roots inflation at the median would drastically increase page load times (by at least 500 ms!). Therefore, Microsoft has a much larger incentive than root DNS operators to limit inflation for users.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550028007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550028007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covered a lot of ground, </a:t>
            </a:r>
            <a:r>
              <a:rPr lang="en"/>
              <a:t>so lets recap what we’ve discussed.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showed that inflation in the root DNS is large (especially in individual letters), but root DNS latency hardly matters to users, despite all the attention the root DNS gets.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Conversely, we showed that CDN latency does matter 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possibly as a result, CDN inflation can be kept quite low.</a:t>
            </a:r>
            <a:endParaRPr/>
          </a:p>
          <a:p>
            <a:pPr indent="0" lvl="0" marL="0" rtl="0" algn="l">
              <a:spcBef>
                <a:spcPts val="0"/>
              </a:spcBef>
              <a:spcAft>
                <a:spcPts val="0"/>
              </a:spcAft>
              <a:buNone/>
            </a:pPr>
            <a:br>
              <a:rPr lang="en"/>
            </a:br>
            <a:r>
              <a:rPr lang="en"/>
              <a:t>So naturally we ask, why is inflation so different?</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550028007_1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550028007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 we’ve talked about the ‘what’, so now let’s take a stab at the ‘why’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6c9cfb1b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6c9cfb1b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looked at paths to Microsoft and the roots, and found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paths to Microsoft are shorter. The left plot shows a bar graph of AS path lengths to each destination from RIPE Atlas probes</a:t>
            </a:r>
            <a:r>
              <a:rPr lang="en">
                <a:solidFill>
                  <a:schemeClr val="dk1"/>
                </a:solidFill>
              </a:rPr>
              <a:t>.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63% of paths to Microsoft are direct connections, but only 15% of paths to the root DNS are direct connections as highlighted by the red circles.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right plot shows that shorter AS paths have less inflation </a:t>
            </a:r>
            <a:r>
              <a:rPr lang="en">
                <a:solidFill>
                  <a:schemeClr val="dk1"/>
                </a:solidFill>
              </a:rPr>
              <a:t>so it seems that the short paths on the left plot are helping Microsoft control inflation</a:t>
            </a:r>
            <a:r>
              <a:rPr lang="en"/>
              <a:t>. To obtain the right plot, we plot the inflation RIPE Atlas probes experience </a:t>
            </a:r>
            <a:r>
              <a:rPr lang="en">
                <a:solidFill>
                  <a:schemeClr val="dk1"/>
                </a:solidFill>
              </a:rPr>
              <a:t>in a box and whisker</a:t>
            </a:r>
            <a:r>
              <a:rPr lang="en"/>
              <a:t>, sorted by the AS path length to each destination.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the ‘CDN’ and ‘All Roots’ whiskers show that paths of length 2 have less inflation than paths of length 3 and 4. The trend is not absolute across all root letters, likely since deployment and routing strategies play roles in inflation as well. So, why are paths to Microsoft paths shorter? And why do shorter paths have less inflation?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Microsoft directly connects to networks, sidestepping the challenges of BGP we mentioned -- that is, BGP does not take performance into account in its decision making process. Direct paths through peers and shorter AS paths are preferred in the BGP decision process, and so Microsoft can more directly optimize for performance. </a:t>
            </a:r>
            <a:br>
              <a:rPr lang="en"/>
            </a:br>
            <a:br>
              <a:rPr lang="en"/>
            </a:br>
            <a:r>
              <a:rPr lang="en"/>
              <a:t>Optimizing BGP advertisements to reduce inflation, and peering with end user networks to shorten AS paths, takes a lot of time and money. This expense doesn’t really make sense for roots since latency hardly matters.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6b836a0d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6b836a0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if more sites makes it easier for BGP to inflate paths, why expand deployments? </a:t>
            </a:r>
            <a:r>
              <a:rPr lang="en">
                <a:solidFill>
                  <a:schemeClr val="dk1"/>
                </a:solidFill>
              </a:rPr>
              <a:t>L</a:t>
            </a:r>
            <a:r>
              <a:rPr lang="en">
                <a:solidFill>
                  <a:schemeClr val="dk1"/>
                </a:solidFill>
              </a:rPr>
              <a:t>et’s look at the interplay between deployment size, latency, and efficiency. </a:t>
            </a:r>
            <a:r>
              <a:rPr lang="en"/>
              <a:t>The left plot shows median latency to root letters and to Microsoft rings </a:t>
            </a:r>
            <a:r>
              <a:rPr lang="en">
                <a:solidFill>
                  <a:schemeClr val="dk1"/>
                </a:solidFill>
              </a:rPr>
              <a:t>as deployment size increases, </a:t>
            </a:r>
            <a:r>
              <a:rPr lang="en"/>
              <a:t>while the right plot shows deployment efficiency as deployment size increases. We approximate deployment efficiency as the percent of users hitting their closest site in that deployment.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we find that latency decreases with deployment size (since users have more low latency options) which is shown by the decreasing trend on the left plot. Also, we find efficiency is a misleading metric for “goodness” of a deployment since users may still hit a relatively close site.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the yellow arrows point to B root which has high </a:t>
            </a:r>
            <a:r>
              <a:rPr lang="en"/>
              <a:t>efficiency</a:t>
            </a:r>
            <a:r>
              <a:rPr lang="en"/>
              <a:t> but also has pretty high latency.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red arrows pointing to L </a:t>
            </a:r>
            <a:r>
              <a:rPr lang="en"/>
              <a:t>ro</a:t>
            </a:r>
            <a:r>
              <a:rPr lang="en"/>
              <a:t>ot show that L root has low efficiency and low latency. </a:t>
            </a:r>
            <a:r>
              <a:rPr lang="en">
                <a:solidFill>
                  <a:schemeClr val="dk1"/>
                </a:solidFill>
              </a:rPr>
              <a:t>Microsoft’s and the root DNS deployments have grown considerably in the past 5 years. Some have argued that larger deployments are not as efficient, since users are more likely to be directed to suboptimal sites. Hopefully the discussion here illustrates that having low latency options is much more important than hitting the closest site, which is likely why deployments continue to expand.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6c9cfb1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6c9cfb1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compare three anycast deployments: Microsoft, Akamai DNS, and the root DNS. Although we don’t discuss Akamai DNS in our paper, we feel its important to compare since there is a talk about it at SIGCOMM 2021, and there are key differences.</a:t>
            </a:r>
            <a:br>
              <a:rPr lang="en"/>
            </a:br>
            <a:br>
              <a:rPr lang="en"/>
            </a:br>
            <a:r>
              <a:rPr lang="en"/>
              <a:t>Let’s look at the first 3 columns. Akamai assigns IP addresses to sites to optimize performance and promote resilience, with only 25 / hundreds of sites given one IP address. The distinguishing factor between Microsoft’s anycast deployments is regulatory, and so the prefix to site assignments are related to the applications each site hosts. The root DNS assigns prefixes to sites by root letter, and all sites in a root letter advertise the same prefix.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services have different connectivity -- Microsoft has multiple transit providers per site and peers with hundreds of end user networks. Akamai has one transit provider per site and between 1 and 15 peers per site. Root DNS connectivity varies among root letters, since they are run by different organizations with different strategies and budgets.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three services serve content with different latency requirements which we approximate with ‘round trips per content fetch’. Users fetching Microsoft content incur at least 10 RTTs, so inflation really hurts. Queries to Akamai DNS occur more often than in the root DNS since they host more DNS records and have shorter TTLs, but caching and small content size still implies users probably will incur (on average) less than an RTT when fetching content. Queries to the root DNS rarely occur due to caching.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of all these differences, the three deployments optimize performance in different ways which we summarize in final column ‘Optimization Strategy’. Microsoft invests in peering, optimizes route announcements, and leverages its global WAN; Akamai uses intricate optimization algorithms that assign certain prefixes to certain sites; recursive resolvers rely on caching to deliver performance benefits to users in the root DNS.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6c9cfb1b3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6c9cfb1b3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question we might ask </a:t>
            </a:r>
            <a:r>
              <a:rPr lang="en">
                <a:solidFill>
                  <a:schemeClr val="dk1"/>
                </a:solidFill>
              </a:rPr>
              <a:t>about AnyOpt, the paper appearing in the same SIGCOMM session describing a technique to optimize anycast deployments</a:t>
            </a:r>
            <a:r>
              <a:rPr lang="en"/>
              <a:t>, is whether the methodology it presents can be used to improve anycast CDNs such as Microsoft’s.</a:t>
            </a:r>
            <a:endParaRPr/>
          </a:p>
          <a:p>
            <a:pPr indent="0" lvl="0" marL="0" rtl="0" algn="l">
              <a:spcBef>
                <a:spcPts val="0"/>
              </a:spcBef>
              <a:spcAft>
                <a:spcPts val="0"/>
              </a:spcAft>
              <a:buNone/>
            </a:pPr>
            <a:r>
              <a:rPr lang="en"/>
              <a:t>(DOUBLE CLICK)</a:t>
            </a:r>
            <a:endParaRPr/>
          </a:p>
          <a:p>
            <a:pPr indent="0" lvl="0" marL="0" rtl="0" algn="l">
              <a:spcBef>
                <a:spcPts val="0"/>
              </a:spcBef>
              <a:spcAft>
                <a:spcPts val="0"/>
              </a:spcAft>
              <a:buNone/>
            </a:pPr>
            <a:r>
              <a:rPr lang="en"/>
              <a:t>Unfortunately, the answer is likely ‘no’.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AnyOpt likely doesn’t scale to deployments of Microsoft’s size,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including the number of sites and the number of providers.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Microsoft also has many more peers, and AnyOpt’s support for optimizing over peering connections is limited.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we still find the insights in their paper very valuable.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Anycast CDNs will always be trying to optimize their deployments. AnyOpt has opened many avenues for research, which may lead to practical anycast optimization frameworks for other anycast networks.  PAUSE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6c9cfb1b3_1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6c9cfb1b3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that we began this investigation because of prior work that assessed anycast out of the context of its deployment (the root DNS).</a:t>
            </a:r>
            <a:br>
              <a:rPr lang="en"/>
            </a:br>
            <a:br>
              <a:rPr lang="en"/>
            </a:br>
            <a:r>
              <a:rPr lang="en"/>
              <a:t>Hence, our major conclusion is that anycast must be assessed IN CONTEXT,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and we must understand how that context can shape performance.</a:t>
            </a:r>
            <a:endParaRPr/>
          </a:p>
          <a:p>
            <a:pPr indent="0" lvl="0" marL="0" rtl="0" algn="l">
              <a:spcBef>
                <a:spcPts val="0"/>
              </a:spcBef>
              <a:spcAft>
                <a:spcPts val="0"/>
              </a:spcAft>
              <a:buNone/>
            </a:pPr>
            <a:br>
              <a:rPr lang="en"/>
            </a:br>
            <a:r>
              <a:rPr lang="en"/>
              <a:t>In particular, root DNS latency hardly matters to users, so we should stop focusing on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deploying to reduce it.</a:t>
            </a:r>
            <a:endParaRPr/>
          </a:p>
          <a:p>
            <a:pPr indent="0" lvl="0" marL="0" rtl="0" algn="l">
              <a:spcBef>
                <a:spcPts val="0"/>
              </a:spcBef>
              <a:spcAft>
                <a:spcPts val="0"/>
              </a:spcAft>
              <a:buNone/>
            </a:pPr>
            <a:br>
              <a:rPr lang="en"/>
            </a:br>
            <a:r>
              <a:rPr lang="en"/>
              <a:t>Moreover, inflation can be a misleading metric, since absolute latency is more important,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anycast deployments can be engineered to keep latency low, despite the presence of some inflation.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550027ff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550027ff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hook, quotes from the two different papers would be cool</a:t>
            </a:r>
            <a:endParaRPr/>
          </a:p>
          <a:p>
            <a:pPr indent="0" lvl="0" marL="0" rtl="0" algn="l">
              <a:spcBef>
                <a:spcPts val="0"/>
              </a:spcBef>
              <a:spcAft>
                <a:spcPts val="0"/>
              </a:spcAft>
              <a:buNone/>
            </a:pPr>
            <a:r>
              <a:rPr lang="en"/>
              <a:t>Insert a 1.5 -- define anycast, BGP (ekb: I think it can be 2.5, maybe -- I was thinking of it as part of 4, but swapping the order of 3 and 4)</a:t>
            </a:r>
            <a:endParaRPr/>
          </a:p>
          <a:p>
            <a:pPr indent="0" lvl="0" marL="0" rtl="0" algn="l">
              <a:spcBef>
                <a:spcPts val="0"/>
              </a:spcBef>
              <a:spcAft>
                <a:spcPts val="0"/>
              </a:spcAft>
              <a:buNone/>
            </a:pPr>
            <a:r>
              <a:rPr lang="en"/>
              <a:t>Show definitions using figures to make them less dry and more informative</a:t>
            </a:r>
            <a:endParaRPr/>
          </a:p>
          <a:p>
            <a:pPr indent="0" lvl="0" marL="0" rtl="0" algn="l">
              <a:spcBef>
                <a:spcPts val="0"/>
              </a:spcBef>
              <a:spcAft>
                <a:spcPts val="0"/>
              </a:spcAft>
              <a:buNone/>
            </a:pPr>
            <a:r>
              <a:rPr lang="en"/>
              <a:t>Insert a 4.5 -- our contributions are …</a:t>
            </a:r>
            <a:endParaRPr/>
          </a:p>
          <a:p>
            <a:pPr indent="0" lvl="0" marL="0" rtl="0" algn="l">
              <a:spcBef>
                <a:spcPts val="0"/>
              </a:spcBef>
              <a:spcAft>
                <a:spcPts val="0"/>
              </a:spcAft>
              <a:buNone/>
            </a:pPr>
            <a:r>
              <a:rPr lang="en"/>
              <a:t> (--or-- a 2.5 if </a:t>
            </a:r>
            <a:r>
              <a:rPr lang="en"/>
              <a:t>you</a:t>
            </a:r>
            <a:r>
              <a:rPr lang="en"/>
              <a:t> make it flow well)</a:t>
            </a:r>
            <a:endParaRPr/>
          </a:p>
          <a:p>
            <a:pPr indent="0" lvl="0" marL="0" rtl="0" algn="l">
              <a:spcBef>
                <a:spcPts val="0"/>
              </a:spcBef>
              <a:spcAft>
                <a:spcPts val="0"/>
              </a:spcAft>
              <a:buNone/>
            </a:pPr>
            <a:r>
              <a:rPr lang="en"/>
              <a:t>For the 12 minute talk, a nice thing to do is have a slide that says what you’re not talking about in the presentation</a:t>
            </a:r>
            <a:endParaRPr/>
          </a:p>
          <a:p>
            <a:pPr indent="0" lvl="0" marL="0" rtl="0" algn="l">
              <a:spcBef>
                <a:spcPts val="0"/>
              </a:spcBef>
              <a:spcAft>
                <a:spcPts val="0"/>
              </a:spcAft>
              <a:buNone/>
            </a:pPr>
            <a:r>
              <a:rPr lang="en"/>
              <a:t>Root interactions per day and routing comparison are some of the more interesting points, include other points for longer version</a:t>
            </a:r>
            <a:endParaRPr/>
          </a:p>
          <a:p>
            <a:pPr indent="0" lvl="0" marL="0" rtl="0" algn="l">
              <a:spcBef>
                <a:spcPts val="0"/>
              </a:spcBef>
              <a:spcAft>
                <a:spcPts val="0"/>
              </a:spcAft>
              <a:buNone/>
            </a:pPr>
            <a:r>
              <a:rPr lang="en"/>
              <a:t>For author computers and ISI, confirm with a bullet you don’t say </a:t>
            </a:r>
            <a:endParaRPr/>
          </a:p>
          <a:p>
            <a:pPr indent="0" lvl="0" marL="0" rtl="0" algn="l">
              <a:spcBef>
                <a:spcPts val="0"/>
              </a:spcBef>
              <a:spcAft>
                <a:spcPts val="0"/>
              </a:spcAft>
              <a:buNone/>
            </a:pPr>
            <a:r>
              <a:rPr lang="en"/>
              <a:t>*****Differentiate the Microsoft deployment from Akamai’s deployment, since it comes a few presentations later</a:t>
            </a:r>
            <a:endParaRPr/>
          </a:p>
          <a:p>
            <a:pPr indent="0" lvl="0" marL="0" rtl="0" algn="l">
              <a:spcBef>
                <a:spcPts val="0"/>
              </a:spcBef>
              <a:spcAft>
                <a:spcPts val="0"/>
              </a:spcAft>
              <a:buNone/>
            </a:pPr>
            <a:r>
              <a:rPr lang="en"/>
              <a:t>Page numbers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550028007_1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550028007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with that brief overview, lets motivate the discussion a bit more thoroughly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6b836a0d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6b836a0d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550028007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550028007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our concluding thoughts, lets discuss Akamai DNS’ anycast deployment (even though </a:t>
            </a:r>
            <a:r>
              <a:rPr lang="en"/>
              <a:t>its not in our paper)</a:t>
            </a:r>
            <a:r>
              <a:rPr lang="en"/>
              <a:t>. We feel that it’s necessary to </a:t>
            </a:r>
            <a:r>
              <a:rPr lang="en"/>
              <a:t>explicitly</a:t>
            </a:r>
            <a:r>
              <a:rPr lang="en"/>
              <a:t> highlight the differences between Akamai’s anycasted DNS service and Microsoft’s anycast CDN, since there is a talk about it soon, there are key differences, and their talk is about optimizing an anycast deployment which is very relevant.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identified some differences that we think are the most important.</a:t>
            </a:r>
            <a:br>
              <a:rPr lang="en"/>
            </a:br>
            <a:br>
              <a:rPr lang="en"/>
            </a:br>
            <a:r>
              <a:rPr lang="en"/>
              <a:t>First, Akamai’s </a:t>
            </a:r>
            <a:r>
              <a:rPr lang="en"/>
              <a:t>deployment</a:t>
            </a:r>
            <a:r>
              <a:rPr lang="en"/>
              <a:t> has hundreds of sites. It’s deployment is actually 24 individual anycast deployments, each consisting of about 25 sites. Microsoft only has 110 sites, but queries to Microsoft can reach any of these sites, </a:t>
            </a:r>
            <a:r>
              <a:rPr lang="en"/>
              <a:t>aside</a:t>
            </a:r>
            <a:r>
              <a:rPr lang="en"/>
              <a:t> from regulatory restrictions.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Akamai assigns prefixes to sites to spread load, enhance resiliency and optimize performance with no more than 2 prefixes per site. But Microsoft only considers regulatory requirements when assigning prefixes to sites. All sites that meet sufficient regulatory requirements advertise the corresponding prefix. The smallest set (which has the strictest requirements) is 28 sites, roughly the same size as an Akamai anycast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Akamai DNS and Microsoft have very different connectivity. Akamai has only one transit provider per site, and only has tens of peers.</a:t>
            </a:r>
            <a:br>
              <a:rPr lang="en"/>
            </a:br>
            <a:r>
              <a:rPr lang="en"/>
              <a:t>Microsoft has multiple transit providers and peers at each site number in the hundreds.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6c9cfb1b3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6c9cfb1b3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(CLICK)</a:t>
            </a:r>
            <a:endParaRPr/>
          </a:p>
          <a:p>
            <a:pPr indent="0" lvl="0" marL="0" rtl="0" algn="l">
              <a:spcBef>
                <a:spcPts val="0"/>
              </a:spcBef>
              <a:spcAft>
                <a:spcPts val="0"/>
              </a:spcAft>
              <a:buNone/>
            </a:pPr>
            <a:r>
              <a:rPr lang="en"/>
              <a:t>Anycast is used by many systems on the Internet, each of which have different goals and system designs.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Deployments are also growing. Both Microsoft and the root DNS have more than doubled in size in the past 5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deployments also host some of the most latency-sensitive services there are: Google Cloud VM’s can host game engines which have very strict latency requirements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6b836a0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6b836a0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the literature, we see some mixed reviews of anycast.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Quoted here are two papers from major conferences within a few years of each other that arrive at two very different conclusions. One study says anycast’s inefficiencies are surprisingly excessive while the other says anycast performs well despite the lack of centralized control.</a:t>
            </a:r>
            <a:endParaRPr/>
          </a:p>
          <a:p>
            <a:pPr indent="0" lvl="0" marL="0" rtl="0" algn="l">
              <a:spcBef>
                <a:spcPts val="0"/>
              </a:spcBef>
              <a:spcAft>
                <a:spcPts val="0"/>
              </a:spcAft>
              <a:buNone/>
            </a:pPr>
            <a:br>
              <a:rPr lang="en"/>
            </a:br>
            <a:r>
              <a:rPr lang="en">
                <a:solidFill>
                  <a:schemeClr val="dk1"/>
                </a:solidFill>
              </a:rPr>
              <a:t>However, they evaluated different types of deployments, and used different methodology so its difficult to compare results and arrive at a clear picture of anycast performance.</a:t>
            </a:r>
            <a:br>
              <a:rPr lang="en"/>
            </a:br>
            <a:br>
              <a:rPr lang="en"/>
            </a:br>
            <a:r>
              <a:rPr lang="en"/>
              <a:t>This led us to ask a couple questions.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why are there different takeaways in the literature about anycast performance? </a:t>
            </a:r>
            <a:r>
              <a:rPr lang="en">
                <a:solidFill>
                  <a:schemeClr val="dk1"/>
                </a:solidFill>
              </a:rPr>
              <a:t>In particular, do the deployments have anything to do with the different results?</a:t>
            </a:r>
            <a:br>
              <a:rPr lang="en"/>
            </a:br>
            <a:endParaRPr/>
          </a:p>
          <a:p>
            <a:pPr indent="0" lvl="0" marL="0" rtl="0" algn="l">
              <a:spcBef>
                <a:spcPts val="0"/>
              </a:spcBef>
              <a:spcAft>
                <a:spcPts val="0"/>
              </a:spcAft>
              <a:buNone/>
            </a:pPr>
            <a:r>
              <a:rPr lang="en"/>
              <a:t>And, why are anycast deployments expanding if anycast hurts performance?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550028007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550028007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(CLICK)</a:t>
            </a:r>
            <a:endParaRPr/>
          </a:p>
          <a:p>
            <a:pPr indent="0" lvl="0" marL="0" rtl="0" algn="l">
              <a:spcBef>
                <a:spcPts val="0"/>
              </a:spcBef>
              <a:spcAft>
                <a:spcPts val="0"/>
              </a:spcAft>
              <a:buNone/>
            </a:pPr>
            <a:r>
              <a:rPr lang="en"/>
              <a:t>So to answer these questions, we analyze two systems that use anycast (root DNS and Microsoft’s CDN) and make the following main contributions.</a:t>
            </a:r>
            <a:br>
              <a:rPr lang="en"/>
            </a:br>
            <a:br>
              <a:rPr lang="en"/>
            </a:br>
            <a:r>
              <a:rPr lang="en"/>
              <a:t>First, we find that the root DNS specifically has poor anycast performance, but anycast performs well for Microsoft. PAUSE</a:t>
            </a:r>
            <a:br>
              <a:rPr lang="en"/>
            </a:br>
            <a:br>
              <a:rPr lang="en"/>
            </a:br>
            <a:r>
              <a:rPr lang="en"/>
              <a:t>Second, we show that root DNS performance hardly matters to users, since caching of root DNS records is so </a:t>
            </a:r>
            <a:r>
              <a:rPr lang="en"/>
              <a:t>effective</a:t>
            </a:r>
            <a:r>
              <a:rPr lang="en"/>
              <a:t>. PAUSE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On the other hand, </a:t>
            </a:r>
            <a:r>
              <a:rPr lang="en"/>
              <a:t>performance</a:t>
            </a:r>
            <a:r>
              <a:rPr lang="en"/>
              <a:t> is quite important in Microsoft’s CDN, since users frequently traverse paths to Microsoft. PAUSE</a:t>
            </a:r>
            <a:endParaRPr/>
          </a:p>
          <a:p>
            <a:pPr indent="0" lvl="0" marL="0" rtl="0" algn="l">
              <a:spcBef>
                <a:spcPts val="0"/>
              </a:spcBef>
              <a:spcAft>
                <a:spcPts val="0"/>
              </a:spcAft>
              <a:buNone/>
            </a:pPr>
            <a:br>
              <a:rPr lang="en"/>
            </a:br>
            <a:r>
              <a:rPr lang="en"/>
              <a:t>Finally, we provide </a:t>
            </a:r>
            <a:r>
              <a:rPr lang="en"/>
              <a:t>evidence</a:t>
            </a:r>
            <a:r>
              <a:rPr lang="en"/>
              <a:t> that Microsoft keeps performance good by peering closely with end user networks, which shortens paths between users and content. PAUSE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550028007_1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550028007_1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been a little high level about what we mean by “good” and “performance” and “efficiency”, so let’s discuss what all these terms mean.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6c9cfb1b3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6c9cfb1b3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what is IP anycast?</a:t>
            </a:r>
            <a:br>
              <a:rPr lang="en"/>
            </a:br>
            <a:br>
              <a:rPr lang="en"/>
            </a:br>
            <a:r>
              <a:rPr lang="en"/>
              <a:t>(DOUBLE CLICK)</a:t>
            </a:r>
            <a:endParaRPr/>
          </a:p>
          <a:p>
            <a:pPr indent="0" lvl="0" marL="0" rtl="0" algn="l">
              <a:spcBef>
                <a:spcPts val="0"/>
              </a:spcBef>
              <a:spcAft>
                <a:spcPts val="0"/>
              </a:spcAft>
              <a:buNone/>
            </a:pPr>
            <a:r>
              <a:rPr lang="en"/>
              <a:t>IP anycast is an approach to routing, where servers (which we call sites) all use the same IP address and serve the same content. The set of sites is called a deployment.</a:t>
            </a:r>
            <a:endParaRPr/>
          </a:p>
          <a:p>
            <a:pPr indent="0" lvl="0" marL="0" rtl="0" algn="l">
              <a:spcBef>
                <a:spcPts val="0"/>
              </a:spcBef>
              <a:spcAft>
                <a:spcPts val="0"/>
              </a:spcAft>
              <a:buNone/>
            </a:pPr>
            <a:br>
              <a:rPr lang="en"/>
            </a:br>
            <a:r>
              <a:rPr lang="en"/>
              <a:t>In this figure,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a deployment with three sites in three distinct locations all advertising the same prefix,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they’re connected to a network of users by way of ASes A through D. Not only can the network of users reach three different sites to get the same content,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the network also has many paths to each of these three sites given its connectivity to other ASes. </a:t>
            </a:r>
            <a:br>
              <a:rPr lang="en"/>
            </a:br>
            <a:endParaRPr/>
          </a:p>
          <a:p>
            <a:pPr indent="0" lvl="0" marL="0" rtl="0" algn="l">
              <a:spcBef>
                <a:spcPts val="0"/>
              </a:spcBef>
              <a:spcAft>
                <a:spcPts val="0"/>
              </a:spcAft>
              <a:buNone/>
            </a:pPr>
            <a:r>
              <a:rPr lang="en"/>
              <a:t>The route from the network of users to a site is selected via BGP, which takes into account properties such as local preference and AS path length.</a:t>
            </a:r>
            <a:endParaRPr/>
          </a:p>
          <a:p>
            <a:pPr indent="0" lvl="0" marL="0" rtl="0" algn="l">
              <a:spcBef>
                <a:spcPts val="0"/>
              </a:spcBef>
              <a:spcAft>
                <a:spcPts val="0"/>
              </a:spcAft>
              <a:buNone/>
            </a:pPr>
            <a:br>
              <a:rPr lang="en"/>
            </a:br>
            <a:r>
              <a:rPr lang="en"/>
              <a:t>In this example, users reach site 2 through AS 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Anycast provides many benefits including scalability, simple handling of certain types of failure, and DDoS protection. </a:t>
            </a:r>
            <a:r>
              <a:rPr lang="en">
                <a:solidFill>
                  <a:schemeClr val="dk1"/>
                </a:solidFill>
              </a:rPr>
              <a:t>So, is anycast all good?</a:t>
            </a:r>
            <a:br>
              <a:rPr lang="en">
                <a:solidFill>
                  <a:schemeClr val="dk1"/>
                </a:solidFill>
              </a:rPr>
            </a:br>
            <a:br>
              <a:rPr lang="en">
                <a:solidFill>
                  <a:schemeClr val="dk1"/>
                </a:solidFill>
              </a:rPr>
            </a:br>
            <a:r>
              <a:rPr lang="en">
                <a:solidFill>
                  <a:schemeClr val="dk1"/>
                </a:solidFill>
              </a:rPr>
              <a:t>Not quite. Since BGP doesn’t take performance into account when making decisions about which routes to select, users may take unnecessarily high latency paths. This phenomenon is called inflation. Users here reach site 2 in 60 ms, but the path to site 3 is 20 ms, so these users would benefit from instead reaching site 3. PAUSE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50028007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550028007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measure inflation in our paper, but do it a bit differently than prior 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Prior work calls inflation the difference between achieved and best unicast alternative latency. Let’s look at the figure for an </a:t>
            </a:r>
            <a:r>
              <a:rPr lang="en"/>
              <a:t>example calculation of how prior work calculates inflation. The latency to site 2 is 60 ms, and the lowest alternative is the latency to site 3 -- 20 ms. So the inflation calculation would be the difference between 60 and 20 which is 40 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need a lot of vantage points to measure these “alternate latencies” (the 20 ms path), so we’d sacrifice coverage if we calculated inflation this way. For example, one could use RIPE Atlas, but RIPE Atlas only has vantage points in about 3000 networks. This compares to the 50,000 networks we cover in this study.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Moreover, the “20 ms” path might still be inflated, and so we even with full coverage we might not capture all the inflation. For example, the path to site 3 may be unnecessarily circuitous. PAUSE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4.png"/><Relationship Id="rId11" Type="http://schemas.openxmlformats.org/officeDocument/2006/relationships/image" Target="../media/image26.png"/><Relationship Id="rId10" Type="http://schemas.openxmlformats.org/officeDocument/2006/relationships/image" Target="../media/image27.png"/><Relationship Id="rId12"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6.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32.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900"/>
              <a:t>Anycast in Context: </a:t>
            </a:r>
            <a:br>
              <a:rPr lang="en" sz="3900"/>
            </a:br>
            <a:r>
              <a:rPr lang="en" sz="3900"/>
              <a:t>A Tale of Two Systems</a:t>
            </a:r>
            <a:endParaRPr sz="39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380"/>
              <a:t>Thomas Koch, Ke Li, Calvin Ardi, Ethan Katz-Bassett, Matt Calder, John Heidemann</a:t>
            </a:r>
            <a:endParaRPr sz="1380"/>
          </a:p>
        </p:txBody>
      </p:sp>
      <p:pic>
        <p:nvPicPr>
          <p:cNvPr id="56" name="Google Shape;56;p13"/>
          <p:cNvPicPr preferRelativeResize="0"/>
          <p:nvPr/>
        </p:nvPicPr>
        <p:blipFill>
          <a:blip r:embed="rId3">
            <a:alphaModFix/>
          </a:blip>
          <a:stretch>
            <a:fillRect/>
          </a:stretch>
        </p:blipFill>
        <p:spPr>
          <a:xfrm>
            <a:off x="1970200" y="3487363"/>
            <a:ext cx="1128799" cy="1128799"/>
          </a:xfrm>
          <a:prstGeom prst="rect">
            <a:avLst/>
          </a:prstGeom>
          <a:noFill/>
          <a:ln>
            <a:noFill/>
          </a:ln>
        </p:spPr>
      </p:pic>
      <p:pic>
        <p:nvPicPr>
          <p:cNvPr id="57" name="Google Shape;57;p13"/>
          <p:cNvPicPr preferRelativeResize="0"/>
          <p:nvPr/>
        </p:nvPicPr>
        <p:blipFill>
          <a:blip r:embed="rId4">
            <a:alphaModFix/>
          </a:blip>
          <a:stretch>
            <a:fillRect/>
          </a:stretch>
        </p:blipFill>
        <p:spPr>
          <a:xfrm>
            <a:off x="3670200" y="3391800"/>
            <a:ext cx="1319925" cy="1319925"/>
          </a:xfrm>
          <a:prstGeom prst="rect">
            <a:avLst/>
          </a:prstGeom>
          <a:noFill/>
          <a:ln>
            <a:noFill/>
          </a:ln>
        </p:spPr>
      </p:pic>
      <p:pic>
        <p:nvPicPr>
          <p:cNvPr id="58" name="Google Shape;58;p13"/>
          <p:cNvPicPr preferRelativeResize="0"/>
          <p:nvPr/>
        </p:nvPicPr>
        <p:blipFill>
          <a:blip r:embed="rId5">
            <a:alphaModFix/>
          </a:blip>
          <a:stretch>
            <a:fillRect/>
          </a:stretch>
        </p:blipFill>
        <p:spPr>
          <a:xfrm>
            <a:off x="5307249" y="3359950"/>
            <a:ext cx="1866552" cy="1244376"/>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2"/>
          <p:cNvPicPr preferRelativeResize="0"/>
          <p:nvPr/>
        </p:nvPicPr>
        <p:blipFill>
          <a:blip r:embed="rId3">
            <a:alphaModFix/>
          </a:blip>
          <a:stretch>
            <a:fillRect/>
          </a:stretch>
        </p:blipFill>
        <p:spPr>
          <a:xfrm>
            <a:off x="3886200" y="376657"/>
            <a:ext cx="7065818" cy="9144000"/>
          </a:xfrm>
          <a:prstGeom prst="rect">
            <a:avLst/>
          </a:prstGeom>
          <a:noFill/>
          <a:ln>
            <a:noFill/>
          </a:ln>
        </p:spPr>
      </p:pic>
      <p:pic>
        <p:nvPicPr>
          <p:cNvPr id="148" name="Google Shape;148;p22"/>
          <p:cNvPicPr preferRelativeResize="0"/>
          <p:nvPr/>
        </p:nvPicPr>
        <p:blipFill>
          <a:blip r:embed="rId4">
            <a:alphaModFix/>
          </a:blip>
          <a:stretch>
            <a:fillRect/>
          </a:stretch>
        </p:blipFill>
        <p:spPr>
          <a:xfrm>
            <a:off x="3886200" y="365760"/>
            <a:ext cx="7040879" cy="9144000"/>
          </a:xfrm>
          <a:prstGeom prst="rect">
            <a:avLst/>
          </a:prstGeom>
          <a:noFill/>
          <a:ln>
            <a:noFill/>
          </a:ln>
        </p:spPr>
      </p:pic>
      <p:pic>
        <p:nvPicPr>
          <p:cNvPr id="149" name="Google Shape;149;p22"/>
          <p:cNvPicPr preferRelativeResize="0"/>
          <p:nvPr/>
        </p:nvPicPr>
        <p:blipFill>
          <a:blip r:embed="rId5">
            <a:alphaModFix/>
          </a:blip>
          <a:stretch>
            <a:fillRect/>
          </a:stretch>
        </p:blipFill>
        <p:spPr>
          <a:xfrm>
            <a:off x="3886200" y="365760"/>
            <a:ext cx="7040879" cy="9144000"/>
          </a:xfrm>
          <a:prstGeom prst="rect">
            <a:avLst/>
          </a:prstGeom>
          <a:noFill/>
          <a:ln>
            <a:noFill/>
          </a:ln>
        </p:spPr>
      </p:pic>
      <p:pic>
        <p:nvPicPr>
          <p:cNvPr id="150" name="Google Shape;150;p22"/>
          <p:cNvPicPr preferRelativeResize="0"/>
          <p:nvPr/>
        </p:nvPicPr>
        <p:blipFill>
          <a:blip r:embed="rId6">
            <a:alphaModFix/>
          </a:blip>
          <a:stretch>
            <a:fillRect/>
          </a:stretch>
        </p:blipFill>
        <p:spPr>
          <a:xfrm>
            <a:off x="3886200" y="365760"/>
            <a:ext cx="7040879" cy="9144000"/>
          </a:xfrm>
          <a:prstGeom prst="rect">
            <a:avLst/>
          </a:prstGeom>
          <a:noFill/>
          <a:ln>
            <a:noFill/>
          </a:ln>
        </p:spPr>
      </p:pic>
      <p:pic>
        <p:nvPicPr>
          <p:cNvPr id="151" name="Google Shape;151;p22"/>
          <p:cNvPicPr preferRelativeResize="0"/>
          <p:nvPr/>
        </p:nvPicPr>
        <p:blipFill>
          <a:blip r:embed="rId7">
            <a:alphaModFix/>
          </a:blip>
          <a:stretch>
            <a:fillRect/>
          </a:stretch>
        </p:blipFill>
        <p:spPr>
          <a:xfrm>
            <a:off x="3886200" y="365760"/>
            <a:ext cx="7065079" cy="9144000"/>
          </a:xfrm>
          <a:prstGeom prst="rect">
            <a:avLst/>
          </a:prstGeom>
          <a:noFill/>
          <a:ln>
            <a:noFill/>
          </a:ln>
        </p:spPr>
      </p:pic>
      <p:sp>
        <p:nvSpPr>
          <p:cNvPr id="152" name="Google Shape;15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We Calculate Inflation</a:t>
            </a:r>
            <a:endParaRPr/>
          </a:p>
        </p:txBody>
      </p:sp>
      <p:sp>
        <p:nvSpPr>
          <p:cNvPr id="153" name="Google Shape;153;p22"/>
          <p:cNvSpPr txBox="1"/>
          <p:nvPr>
            <p:ph idx="1" type="body"/>
          </p:nvPr>
        </p:nvSpPr>
        <p:spPr>
          <a:xfrm>
            <a:off x="311700" y="1152475"/>
            <a:ext cx="4582200" cy="49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1.</a:t>
            </a:r>
            <a:r>
              <a:rPr b="1" lang="en"/>
              <a:t> Geographic Inflation:</a:t>
            </a:r>
            <a:r>
              <a:rPr lang="en"/>
              <a:t> Extra Distance</a:t>
            </a:r>
            <a:endParaRPr sz="1500"/>
          </a:p>
        </p:txBody>
      </p:sp>
      <p:sp>
        <p:nvSpPr>
          <p:cNvPr id="154" name="Google Shape;15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22"/>
          <p:cNvSpPr txBox="1"/>
          <p:nvPr/>
        </p:nvSpPr>
        <p:spPr>
          <a:xfrm>
            <a:off x="351000" y="2106000"/>
            <a:ext cx="44241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2. </a:t>
            </a:r>
            <a:r>
              <a:rPr b="1" lang="en" sz="1800">
                <a:solidFill>
                  <a:schemeClr val="dk2"/>
                </a:solidFill>
              </a:rPr>
              <a:t>Latency Inflation:</a:t>
            </a:r>
            <a:r>
              <a:rPr lang="en" sz="1800">
                <a:solidFill>
                  <a:schemeClr val="dk2"/>
                </a:solidFill>
              </a:rPr>
              <a:t> Extra Latency over Reasonable Lowest Latency</a:t>
            </a:r>
            <a:endParaRPr/>
          </a:p>
        </p:txBody>
      </p:sp>
      <p:sp>
        <p:nvSpPr>
          <p:cNvPr id="156" name="Google Shape;156;p22"/>
          <p:cNvSpPr txBox="1"/>
          <p:nvPr/>
        </p:nvSpPr>
        <p:spPr>
          <a:xfrm>
            <a:off x="351000" y="1569175"/>
            <a:ext cx="4424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( 2,800 km - 1,200 km = 1,600 km )</a:t>
            </a:r>
            <a:endParaRPr/>
          </a:p>
        </p:txBody>
      </p:sp>
      <p:sp>
        <p:nvSpPr>
          <p:cNvPr id="157" name="Google Shape;157;p22"/>
          <p:cNvSpPr txBox="1"/>
          <p:nvPr/>
        </p:nvSpPr>
        <p:spPr>
          <a:xfrm>
            <a:off x="362850" y="2872863"/>
            <a:ext cx="4479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500">
                <a:solidFill>
                  <a:schemeClr val="dk2"/>
                </a:solidFill>
              </a:rPr>
              <a:t>( 60 ms - 1,200 km * 1.5 * 1 ms / 200 km = 51 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7"/>
                                        </p:tgtEl>
                                      </p:cBhvr>
                                    </p:animEffect>
                                    <p:set>
                                      <p:cBhvr>
                                        <p:cTn dur="1" fill="hold">
                                          <p:stCondLst>
                                            <p:cond delay="1000"/>
                                          </p:stCondLst>
                                        </p:cTn>
                                        <p:tgtEl>
                                          <p:spTgt spid="1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8"/>
                                        </p:tgtEl>
                                      </p:cBhvr>
                                    </p:animEffect>
                                    <p:set>
                                      <p:cBhvr>
                                        <p:cTn dur="1" fill="hold">
                                          <p:stCondLst>
                                            <p:cond delay="1000"/>
                                          </p:stCondLst>
                                        </p:cTn>
                                        <p:tgtEl>
                                          <p:spTgt spid="1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9"/>
                                        </p:tgtEl>
                                      </p:cBhvr>
                                    </p:animEffect>
                                    <p:set>
                                      <p:cBhvr>
                                        <p:cTn dur="1" fill="hold">
                                          <p:stCondLst>
                                            <p:cond delay="1000"/>
                                          </p:stCondLst>
                                        </p:cTn>
                                        <p:tgtEl>
                                          <p:spTgt spid="1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0"/>
                                        </p:tgtEl>
                                      </p:cBhvr>
                                    </p:animEffect>
                                    <p:set>
                                      <p:cBhvr>
                                        <p:cTn dur="1" fill="hold">
                                          <p:stCondLst>
                                            <p:cond delay="1000"/>
                                          </p:stCondLst>
                                        </p:cTn>
                                        <p:tgtEl>
                                          <p:spTgt spid="1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3" name="Google Shape;16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CCCC"/>
                </a:solidFill>
              </a:rPr>
              <a:t>Motivation</a:t>
            </a:r>
            <a:endParaRPr b="1">
              <a:solidFill>
                <a:srgbClr val="CCCCCC"/>
              </a:solidFill>
            </a:endParaRPr>
          </a:p>
          <a:p>
            <a:pPr indent="0" lvl="0" marL="0" rtl="0" algn="l">
              <a:spcBef>
                <a:spcPts val="1200"/>
              </a:spcBef>
              <a:spcAft>
                <a:spcPts val="0"/>
              </a:spcAft>
              <a:buNone/>
            </a:pPr>
            <a:r>
              <a:rPr lang="en">
                <a:solidFill>
                  <a:srgbClr val="CCCCCC"/>
                </a:solidFill>
              </a:rPr>
              <a:t>Background and Definitions</a:t>
            </a:r>
            <a:endParaRPr>
              <a:solidFill>
                <a:srgbClr val="CCCCCC"/>
              </a:solidFill>
            </a:endParaRPr>
          </a:p>
          <a:p>
            <a:pPr indent="0" lvl="0" marL="0" rtl="0" algn="l">
              <a:spcBef>
                <a:spcPts val="1200"/>
              </a:spcBef>
              <a:spcAft>
                <a:spcPts val="0"/>
              </a:spcAft>
              <a:buNone/>
            </a:pPr>
            <a:r>
              <a:rPr b="1" lang="en"/>
              <a:t>Root DNS and Microsoft’s CDN</a:t>
            </a:r>
            <a:endParaRPr b="1"/>
          </a:p>
          <a:p>
            <a:pPr indent="0" lvl="0" marL="0" rtl="0" algn="l">
              <a:spcBef>
                <a:spcPts val="1200"/>
              </a:spcBef>
              <a:spcAft>
                <a:spcPts val="0"/>
              </a:spcAft>
              <a:buClr>
                <a:schemeClr val="dk1"/>
              </a:buClr>
              <a:buSzPts val="1100"/>
              <a:buFont typeface="Arial"/>
              <a:buNone/>
            </a:pPr>
            <a:r>
              <a:rPr lang="en">
                <a:solidFill>
                  <a:srgbClr val="CCCCCC"/>
                </a:solidFill>
              </a:rPr>
              <a:t>Inflation in Anycast Deployments</a:t>
            </a:r>
            <a:endParaRPr>
              <a:solidFill>
                <a:srgbClr val="CCCCCC"/>
              </a:solidFill>
            </a:endParaRPr>
          </a:p>
          <a:p>
            <a:pPr indent="0" lvl="0" marL="0" rtl="0" algn="l">
              <a:spcBef>
                <a:spcPts val="1200"/>
              </a:spcBef>
              <a:spcAft>
                <a:spcPts val="0"/>
              </a:spcAft>
              <a:buNone/>
            </a:pPr>
            <a:r>
              <a:rPr lang="en">
                <a:solidFill>
                  <a:srgbClr val="CCCCCC"/>
                </a:solidFill>
              </a:rPr>
              <a:t>Performance in Context</a:t>
            </a:r>
            <a:endParaRPr>
              <a:solidFill>
                <a:srgbClr val="CCCCCC"/>
              </a:solidFill>
            </a:endParaRPr>
          </a:p>
          <a:p>
            <a:pPr indent="0" lvl="0" marL="0" rtl="0" algn="l">
              <a:spcBef>
                <a:spcPts val="1200"/>
              </a:spcBef>
              <a:spcAft>
                <a:spcPts val="0"/>
              </a:spcAft>
              <a:buNone/>
            </a:pPr>
            <a:r>
              <a:rPr lang="en">
                <a:solidFill>
                  <a:srgbClr val="CCCCCC"/>
                </a:solidFill>
              </a:rPr>
              <a:t>Investment and Incentive Shapes Deployments and Paths</a:t>
            </a:r>
            <a:endParaRPr>
              <a:solidFill>
                <a:srgbClr val="CCCCCC"/>
              </a:solidFill>
            </a:endParaRPr>
          </a:p>
          <a:p>
            <a:pPr indent="0" lvl="0" marL="0" rtl="0" algn="l">
              <a:spcBef>
                <a:spcPts val="1200"/>
              </a:spcBef>
              <a:spcAft>
                <a:spcPts val="1200"/>
              </a:spcAft>
              <a:buNone/>
            </a:pPr>
            <a:r>
              <a:t/>
            </a:r>
            <a:endParaRPr/>
          </a:p>
        </p:txBody>
      </p:sp>
      <p:sp>
        <p:nvSpPr>
          <p:cNvPr id="164" name="Google Shape;16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4"/>
          <p:cNvPicPr preferRelativeResize="0"/>
          <p:nvPr/>
        </p:nvPicPr>
        <p:blipFill>
          <a:blip r:embed="rId3">
            <a:alphaModFix/>
          </a:blip>
          <a:stretch>
            <a:fillRect/>
          </a:stretch>
        </p:blipFill>
        <p:spPr>
          <a:xfrm>
            <a:off x="1828800" y="365760"/>
            <a:ext cx="7040879" cy="9144000"/>
          </a:xfrm>
          <a:prstGeom prst="rect">
            <a:avLst/>
          </a:prstGeom>
          <a:noFill/>
          <a:ln>
            <a:noFill/>
          </a:ln>
        </p:spPr>
      </p:pic>
      <p:pic>
        <p:nvPicPr>
          <p:cNvPr id="170" name="Google Shape;170;p24"/>
          <p:cNvPicPr preferRelativeResize="0"/>
          <p:nvPr/>
        </p:nvPicPr>
        <p:blipFill>
          <a:blip r:embed="rId4">
            <a:alphaModFix/>
          </a:blip>
          <a:stretch>
            <a:fillRect/>
          </a:stretch>
        </p:blipFill>
        <p:spPr>
          <a:xfrm>
            <a:off x="1828800" y="365760"/>
            <a:ext cx="7086601" cy="9144000"/>
          </a:xfrm>
          <a:prstGeom prst="rect">
            <a:avLst/>
          </a:prstGeom>
          <a:noFill/>
          <a:ln>
            <a:noFill/>
          </a:ln>
        </p:spPr>
      </p:pic>
      <p:pic>
        <p:nvPicPr>
          <p:cNvPr id="171" name="Google Shape;171;p24"/>
          <p:cNvPicPr preferRelativeResize="0"/>
          <p:nvPr/>
        </p:nvPicPr>
        <p:blipFill>
          <a:blip r:embed="rId5">
            <a:alphaModFix/>
          </a:blip>
          <a:stretch>
            <a:fillRect/>
          </a:stretch>
        </p:blipFill>
        <p:spPr>
          <a:xfrm>
            <a:off x="1828800" y="365760"/>
            <a:ext cx="7040879" cy="9144000"/>
          </a:xfrm>
          <a:prstGeom prst="rect">
            <a:avLst/>
          </a:prstGeom>
          <a:noFill/>
          <a:ln>
            <a:noFill/>
          </a:ln>
        </p:spPr>
      </p:pic>
      <p:pic>
        <p:nvPicPr>
          <p:cNvPr id="172" name="Google Shape;172;p24"/>
          <p:cNvPicPr preferRelativeResize="0"/>
          <p:nvPr/>
        </p:nvPicPr>
        <p:blipFill>
          <a:blip r:embed="rId6">
            <a:alphaModFix/>
          </a:blip>
          <a:stretch>
            <a:fillRect/>
          </a:stretch>
        </p:blipFill>
        <p:spPr>
          <a:xfrm>
            <a:off x="1828800" y="365760"/>
            <a:ext cx="7040879" cy="9144000"/>
          </a:xfrm>
          <a:prstGeom prst="rect">
            <a:avLst/>
          </a:prstGeom>
          <a:noFill/>
          <a:ln>
            <a:noFill/>
          </a:ln>
        </p:spPr>
      </p:pic>
      <p:pic>
        <p:nvPicPr>
          <p:cNvPr id="173" name="Google Shape;173;p24"/>
          <p:cNvPicPr preferRelativeResize="0"/>
          <p:nvPr/>
        </p:nvPicPr>
        <p:blipFill>
          <a:blip r:embed="rId7">
            <a:alphaModFix/>
          </a:blip>
          <a:stretch>
            <a:fillRect/>
          </a:stretch>
        </p:blipFill>
        <p:spPr>
          <a:xfrm>
            <a:off x="1828800" y="365760"/>
            <a:ext cx="7040879" cy="9144000"/>
          </a:xfrm>
          <a:prstGeom prst="rect">
            <a:avLst/>
          </a:prstGeom>
          <a:noFill/>
          <a:ln>
            <a:noFill/>
          </a:ln>
        </p:spPr>
      </p:pic>
      <p:pic>
        <p:nvPicPr>
          <p:cNvPr id="174" name="Google Shape;174;p24"/>
          <p:cNvPicPr preferRelativeResize="0"/>
          <p:nvPr/>
        </p:nvPicPr>
        <p:blipFill>
          <a:blip r:embed="rId8">
            <a:alphaModFix/>
          </a:blip>
          <a:stretch>
            <a:fillRect/>
          </a:stretch>
        </p:blipFill>
        <p:spPr>
          <a:xfrm>
            <a:off x="1828800" y="365760"/>
            <a:ext cx="7040879" cy="9144000"/>
          </a:xfrm>
          <a:prstGeom prst="rect">
            <a:avLst/>
          </a:prstGeom>
          <a:noFill/>
          <a:ln>
            <a:noFill/>
          </a:ln>
        </p:spPr>
      </p:pic>
      <p:pic>
        <p:nvPicPr>
          <p:cNvPr id="175" name="Google Shape;175;p24"/>
          <p:cNvPicPr preferRelativeResize="0"/>
          <p:nvPr/>
        </p:nvPicPr>
        <p:blipFill>
          <a:blip r:embed="rId9">
            <a:alphaModFix/>
          </a:blip>
          <a:stretch>
            <a:fillRect/>
          </a:stretch>
        </p:blipFill>
        <p:spPr>
          <a:xfrm>
            <a:off x="1828800" y="365760"/>
            <a:ext cx="7040879" cy="9144000"/>
          </a:xfrm>
          <a:prstGeom prst="rect">
            <a:avLst/>
          </a:prstGeom>
          <a:noFill/>
          <a:ln>
            <a:noFill/>
          </a:ln>
        </p:spPr>
      </p:pic>
      <p:pic>
        <p:nvPicPr>
          <p:cNvPr id="176" name="Google Shape;176;p24"/>
          <p:cNvPicPr preferRelativeResize="0"/>
          <p:nvPr/>
        </p:nvPicPr>
        <p:blipFill>
          <a:blip r:embed="rId10">
            <a:alphaModFix/>
          </a:blip>
          <a:stretch>
            <a:fillRect/>
          </a:stretch>
        </p:blipFill>
        <p:spPr>
          <a:xfrm>
            <a:off x="1828800" y="365760"/>
            <a:ext cx="7040879" cy="9144000"/>
          </a:xfrm>
          <a:prstGeom prst="rect">
            <a:avLst/>
          </a:prstGeom>
          <a:noFill/>
          <a:ln>
            <a:noFill/>
          </a:ln>
        </p:spPr>
      </p:pic>
      <p:pic>
        <p:nvPicPr>
          <p:cNvPr id="177" name="Google Shape;177;p24"/>
          <p:cNvPicPr preferRelativeResize="0"/>
          <p:nvPr/>
        </p:nvPicPr>
        <p:blipFill>
          <a:blip r:embed="rId11">
            <a:alphaModFix/>
          </a:blip>
          <a:stretch>
            <a:fillRect/>
          </a:stretch>
        </p:blipFill>
        <p:spPr>
          <a:xfrm>
            <a:off x="1828800" y="365760"/>
            <a:ext cx="7065079" cy="9144000"/>
          </a:xfrm>
          <a:prstGeom prst="rect">
            <a:avLst/>
          </a:prstGeom>
          <a:noFill/>
          <a:ln>
            <a:noFill/>
          </a:ln>
        </p:spPr>
      </p:pic>
      <p:pic>
        <p:nvPicPr>
          <p:cNvPr id="178" name="Google Shape;178;p24"/>
          <p:cNvPicPr preferRelativeResize="0"/>
          <p:nvPr/>
        </p:nvPicPr>
        <p:blipFill>
          <a:blip r:embed="rId12">
            <a:alphaModFix/>
          </a:blip>
          <a:stretch>
            <a:fillRect/>
          </a:stretch>
        </p:blipFill>
        <p:spPr>
          <a:xfrm>
            <a:off x="1828800" y="365760"/>
            <a:ext cx="7065818" cy="9144000"/>
          </a:xfrm>
          <a:prstGeom prst="rect">
            <a:avLst/>
          </a:prstGeom>
          <a:noFill/>
          <a:ln>
            <a:noFill/>
          </a:ln>
        </p:spPr>
      </p:pic>
      <p:sp>
        <p:nvSpPr>
          <p:cNvPr id="179" name="Google Shape;17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Root DNS?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8"/>
                                        </p:tgtEl>
                                      </p:cBhvr>
                                    </p:animEffect>
                                    <p:set>
                                      <p:cBhvr>
                                        <p:cTn dur="1" fill="hold">
                                          <p:stCondLst>
                                            <p:cond delay="1000"/>
                                          </p:stCondLst>
                                        </p:cTn>
                                        <p:tgtEl>
                                          <p:spTgt spid="17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4"/>
                                        </p:tgtEl>
                                      </p:cBhvr>
                                    </p:animEffect>
                                    <p:set>
                                      <p:cBhvr>
                                        <p:cTn dur="1" fill="hold">
                                          <p:stCondLst>
                                            <p:cond delay="1000"/>
                                          </p:stCondLst>
                                        </p:cTn>
                                        <p:tgtEl>
                                          <p:spTgt spid="1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5"/>
                                        </p:tgtEl>
                                      </p:cBhvr>
                                    </p:animEffect>
                                    <p:set>
                                      <p:cBhvr>
                                        <p:cTn dur="1" fill="hold">
                                          <p:stCondLst>
                                            <p:cond delay="1000"/>
                                          </p:stCondLst>
                                        </p:cTn>
                                        <p:tgtEl>
                                          <p:spTgt spid="1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6"/>
                                        </p:tgtEl>
                                      </p:cBhvr>
                                    </p:animEffect>
                                    <p:set>
                                      <p:cBhvr>
                                        <p:cTn dur="1" fill="hold">
                                          <p:stCondLst>
                                            <p:cond delay="1000"/>
                                          </p:stCondLst>
                                        </p:cTn>
                                        <p:tgtEl>
                                          <p:spTgt spid="1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7"/>
                                        </p:tgtEl>
                                      </p:cBhvr>
                                    </p:animEffect>
                                    <p:set>
                                      <p:cBhvr>
                                        <p:cTn dur="1" fill="hold">
                                          <p:stCondLst>
                                            <p:cond delay="1000"/>
                                          </p:stCondLst>
                                        </p:cTn>
                                        <p:tgtEl>
                                          <p:spTgt spid="1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9"/>
                                        </p:tgtEl>
                                      </p:cBhvr>
                                    </p:animEffect>
                                    <p:set>
                                      <p:cBhvr>
                                        <p:cTn dur="1" fill="hold">
                                          <p:stCondLst>
                                            <p:cond delay="1000"/>
                                          </p:stCondLst>
                                        </p:cTn>
                                        <p:tgtEl>
                                          <p:spTgt spid="1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0"/>
                                        </p:tgtEl>
                                      </p:cBhvr>
                                    </p:animEffect>
                                    <p:set>
                                      <p:cBhvr>
                                        <p:cTn dur="1" fill="hold">
                                          <p:stCondLst>
                                            <p:cond delay="1000"/>
                                          </p:stCondLst>
                                        </p:cTn>
                                        <p:tgtEl>
                                          <p:spTgt spid="1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1"/>
                                        </p:tgtEl>
                                      </p:cBhvr>
                                    </p:animEffect>
                                    <p:set>
                                      <p:cBhvr>
                                        <p:cTn dur="1" fill="hold">
                                          <p:stCondLst>
                                            <p:cond delay="1000"/>
                                          </p:stCondLst>
                                        </p:cTn>
                                        <p:tgtEl>
                                          <p:spTgt spid="1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2"/>
                                        </p:tgtEl>
                                      </p:cBhvr>
                                    </p:animEffect>
                                    <p:set>
                                      <p:cBhvr>
                                        <p:cTn dur="1" fill="hold">
                                          <p:stCondLst>
                                            <p:cond delay="1000"/>
                                          </p:stCondLst>
                                        </p:cTn>
                                        <p:tgtEl>
                                          <p:spTgt spid="1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r>
              <a:rPr lang="en"/>
              <a:t> from the Root DNS</a:t>
            </a:r>
            <a:endParaRPr/>
          </a:p>
        </p:txBody>
      </p:sp>
      <p:sp>
        <p:nvSpPr>
          <p:cNvPr id="186" name="Google Shape;186;p25"/>
          <p:cNvSpPr txBox="1"/>
          <p:nvPr>
            <p:ph idx="1" type="body"/>
          </p:nvPr>
        </p:nvSpPr>
        <p:spPr>
          <a:xfrm>
            <a:off x="311700" y="1457275"/>
            <a:ext cx="8520600" cy="337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Concurrent captures from nearly all sites for nearly all root letters. </a:t>
            </a:r>
            <a:endParaRPr sz="2000"/>
          </a:p>
          <a:p>
            <a:pPr indent="0" lvl="0" marL="0" rtl="0" algn="l">
              <a:spcBef>
                <a:spcPts val="1200"/>
              </a:spcBef>
              <a:spcAft>
                <a:spcPts val="0"/>
              </a:spcAft>
              <a:buNone/>
            </a:pPr>
            <a:r>
              <a:rPr lang="en" sz="2000"/>
              <a:t>Global picture of who is querying the root DNS, how often they do it, and what they ask about.</a:t>
            </a:r>
            <a:endParaRPr sz="2000"/>
          </a:p>
          <a:p>
            <a:pPr indent="0" lvl="0" marL="0" rtl="0" algn="l">
              <a:spcBef>
                <a:spcPts val="1200"/>
              </a:spcBef>
              <a:spcAft>
                <a:spcPts val="0"/>
              </a:spcAft>
              <a:buNone/>
            </a:pPr>
            <a:r>
              <a:rPr lang="en" sz="2000"/>
              <a:t>From TCP DNS queries, we extract RTTs to measure latency.</a:t>
            </a:r>
            <a:endParaRPr sz="2000"/>
          </a:p>
          <a:p>
            <a:pPr indent="0" lvl="0" marL="0" rtl="0" algn="l">
              <a:spcBef>
                <a:spcPts val="1200"/>
              </a:spcBef>
              <a:spcAft>
                <a:spcPts val="1200"/>
              </a:spcAft>
              <a:buClr>
                <a:srgbClr val="000000"/>
              </a:buClr>
              <a:buSzPts val="1100"/>
              <a:buFont typeface="Arial"/>
              <a:buNone/>
            </a:pPr>
            <a:r>
              <a:rPr lang="en" sz="2000"/>
              <a:t>Queries are from more than 50,000 ASes.</a:t>
            </a:r>
            <a:endParaRPr sz="2000"/>
          </a:p>
        </p:txBody>
      </p:sp>
      <p:sp>
        <p:nvSpPr>
          <p:cNvPr id="187" name="Google Shape;18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10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10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Effect filter="fade" transition="in">
                                      <p:cBhvr>
                                        <p:cTn dur="1000"/>
                                        <p:tgtEl>
                                          <p:spTgt spid="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Effect filter="fade" transition="in">
                                      <p:cBhvr>
                                        <p:cTn dur="1000"/>
                                        <p:tgtEl>
                                          <p:spTgt spid="18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6"/>
          <p:cNvPicPr preferRelativeResize="0"/>
          <p:nvPr/>
        </p:nvPicPr>
        <p:blipFill>
          <a:blip r:embed="rId3">
            <a:alphaModFix/>
          </a:blip>
          <a:stretch>
            <a:fillRect/>
          </a:stretch>
        </p:blipFill>
        <p:spPr>
          <a:xfrm>
            <a:off x="3886200" y="274320"/>
            <a:ext cx="5300254" cy="6857999"/>
          </a:xfrm>
          <a:prstGeom prst="rect">
            <a:avLst/>
          </a:prstGeom>
          <a:noFill/>
          <a:ln>
            <a:noFill/>
          </a:ln>
        </p:spPr>
      </p:pic>
      <p:pic>
        <p:nvPicPr>
          <p:cNvPr id="193" name="Google Shape;193;p26"/>
          <p:cNvPicPr preferRelativeResize="0"/>
          <p:nvPr/>
        </p:nvPicPr>
        <p:blipFill>
          <a:blip r:embed="rId4">
            <a:alphaModFix/>
          </a:blip>
          <a:stretch>
            <a:fillRect/>
          </a:stretch>
        </p:blipFill>
        <p:spPr>
          <a:xfrm>
            <a:off x="3886200" y="274320"/>
            <a:ext cx="5310052" cy="6857999"/>
          </a:xfrm>
          <a:prstGeom prst="rect">
            <a:avLst/>
          </a:prstGeom>
          <a:noFill/>
          <a:ln>
            <a:noFill/>
          </a:ln>
        </p:spPr>
      </p:pic>
      <p:pic>
        <p:nvPicPr>
          <p:cNvPr id="194" name="Google Shape;194;p26"/>
          <p:cNvPicPr preferRelativeResize="0"/>
          <p:nvPr/>
        </p:nvPicPr>
        <p:blipFill>
          <a:blip r:embed="rId5">
            <a:alphaModFix/>
          </a:blip>
          <a:stretch>
            <a:fillRect/>
          </a:stretch>
        </p:blipFill>
        <p:spPr>
          <a:xfrm>
            <a:off x="3886200" y="274320"/>
            <a:ext cx="5300254" cy="6857999"/>
          </a:xfrm>
          <a:prstGeom prst="rect">
            <a:avLst/>
          </a:prstGeom>
          <a:noFill/>
          <a:ln>
            <a:noFill/>
          </a:ln>
        </p:spPr>
      </p:pic>
      <p:pic>
        <p:nvPicPr>
          <p:cNvPr id="195" name="Google Shape;195;p26"/>
          <p:cNvPicPr preferRelativeResize="0"/>
          <p:nvPr/>
        </p:nvPicPr>
        <p:blipFill>
          <a:blip r:embed="rId6">
            <a:alphaModFix/>
          </a:blip>
          <a:stretch>
            <a:fillRect/>
          </a:stretch>
        </p:blipFill>
        <p:spPr>
          <a:xfrm>
            <a:off x="3886200" y="274320"/>
            <a:ext cx="5300254" cy="6857999"/>
          </a:xfrm>
          <a:prstGeom prst="rect">
            <a:avLst/>
          </a:prstGeom>
          <a:noFill/>
          <a:ln>
            <a:noFill/>
          </a:ln>
        </p:spPr>
      </p:pic>
      <p:pic>
        <p:nvPicPr>
          <p:cNvPr id="196" name="Google Shape;196;p26"/>
          <p:cNvPicPr preferRelativeResize="0"/>
          <p:nvPr/>
        </p:nvPicPr>
        <p:blipFill>
          <a:blip r:embed="rId7">
            <a:alphaModFix/>
          </a:blip>
          <a:stretch>
            <a:fillRect/>
          </a:stretch>
        </p:blipFill>
        <p:spPr>
          <a:xfrm>
            <a:off x="3886200" y="274320"/>
            <a:ext cx="5300254" cy="6857999"/>
          </a:xfrm>
          <a:prstGeom prst="rect">
            <a:avLst/>
          </a:prstGeom>
          <a:noFill/>
          <a:ln>
            <a:noFill/>
          </a:ln>
        </p:spPr>
      </p:pic>
      <p:sp>
        <p:nvSpPr>
          <p:cNvPr id="197" name="Google Shape;19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Microsoft’s Anycast CDN</a:t>
            </a:r>
            <a:endParaRPr/>
          </a:p>
        </p:txBody>
      </p:sp>
      <p:sp>
        <p:nvSpPr>
          <p:cNvPr id="198" name="Google Shape;19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26"/>
          <p:cNvSpPr txBox="1"/>
          <p:nvPr/>
        </p:nvSpPr>
        <p:spPr>
          <a:xfrm>
            <a:off x="300250" y="1462100"/>
            <a:ext cx="3590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 purely anycast CDN with 110 sites categorized into 5 rings.</a:t>
            </a:r>
            <a:endParaRPr sz="1700"/>
          </a:p>
        </p:txBody>
      </p:sp>
      <p:sp>
        <p:nvSpPr>
          <p:cNvPr id="200" name="Google Shape;200;p26"/>
          <p:cNvSpPr txBox="1"/>
          <p:nvPr/>
        </p:nvSpPr>
        <p:spPr>
          <a:xfrm>
            <a:off x="300250" y="2457800"/>
            <a:ext cx="3590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Each ring is an anycast network.</a:t>
            </a:r>
            <a:endParaRPr sz="1700"/>
          </a:p>
        </p:txBody>
      </p:sp>
      <p:sp>
        <p:nvSpPr>
          <p:cNvPr id="201" name="Google Shape;201;p26"/>
          <p:cNvSpPr txBox="1"/>
          <p:nvPr/>
        </p:nvSpPr>
        <p:spPr>
          <a:xfrm>
            <a:off x="300250" y="3162775"/>
            <a:ext cx="3590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Rings are separated by regulatory restrictions.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25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4"/>
                                        </p:tgtEl>
                                      </p:cBhvr>
                                    </p:animEffect>
                                    <p:set>
                                      <p:cBhvr>
                                        <p:cTn dur="1" fill="hold">
                                          <p:stCondLst>
                                            <p:cond delay="1000"/>
                                          </p:stCondLst>
                                        </p:cTn>
                                        <p:tgtEl>
                                          <p:spTgt spid="19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3"/>
                                        </p:tgtEl>
                                      </p:cBhvr>
                                    </p:animEffect>
                                    <p:set>
                                      <p:cBhvr>
                                        <p:cTn dur="1" fill="hold">
                                          <p:stCondLst>
                                            <p:cond delay="1000"/>
                                          </p:stCondLst>
                                        </p:cTn>
                                        <p:tgtEl>
                                          <p:spTgt spid="1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5"/>
                                        </p:tgtEl>
                                      </p:cBhvr>
                                    </p:animEffect>
                                    <p:set>
                                      <p:cBhvr>
                                        <p:cTn dur="1" fill="hold">
                                          <p:stCondLst>
                                            <p:cond delay="1000"/>
                                          </p:stCondLst>
                                        </p:cTn>
                                        <p:tgtEl>
                                          <p:spTgt spid="1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6"/>
                                        </p:tgtEl>
                                      </p:cBhvr>
                                    </p:animEffect>
                                    <p:set>
                                      <p:cBhvr>
                                        <p:cTn dur="1" fill="hold">
                                          <p:stCondLst>
                                            <p:cond delay="1000"/>
                                          </p:stCondLst>
                                        </p:cTn>
                                        <p:tgtEl>
                                          <p:spTgt spid="1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from Microsoft’s Anycast CDN</a:t>
            </a:r>
            <a:endParaRPr/>
          </a:p>
        </p:txBody>
      </p:sp>
      <p:sp>
        <p:nvSpPr>
          <p:cNvPr id="207" name="Google Shape;20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27"/>
          <p:cNvSpPr txBox="1"/>
          <p:nvPr/>
        </p:nvSpPr>
        <p:spPr>
          <a:xfrm>
            <a:off x="446050" y="2495550"/>
            <a:ext cx="5894100" cy="97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100">
                <a:solidFill>
                  <a:schemeClr val="dk2"/>
                </a:solidFill>
              </a:rPr>
              <a:t>Latency measurements from users to all rings.</a:t>
            </a:r>
            <a:endParaRPr sz="17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t/>
            </a:r>
            <a:endParaRPr sz="1700"/>
          </a:p>
        </p:txBody>
      </p:sp>
      <p:sp>
        <p:nvSpPr>
          <p:cNvPr id="209" name="Google Shape;209;p27"/>
          <p:cNvSpPr txBox="1"/>
          <p:nvPr/>
        </p:nvSpPr>
        <p:spPr>
          <a:xfrm>
            <a:off x="446050" y="3373775"/>
            <a:ext cx="61014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2100">
                <a:solidFill>
                  <a:schemeClr val="dk2"/>
                </a:solidFill>
              </a:rPr>
              <a:t>Measurements are from more than 50,000 ASes.</a:t>
            </a:r>
            <a:endParaRPr sz="1700"/>
          </a:p>
        </p:txBody>
      </p:sp>
      <p:sp>
        <p:nvSpPr>
          <p:cNvPr id="210" name="Google Shape;210;p27"/>
          <p:cNvSpPr txBox="1"/>
          <p:nvPr/>
        </p:nvSpPr>
        <p:spPr>
          <a:xfrm>
            <a:off x="446050" y="1698200"/>
            <a:ext cx="6037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100">
                <a:solidFill>
                  <a:schemeClr val="dk2"/>
                </a:solidFill>
              </a:rPr>
              <a:t>Microsoft user counts (number of IP addresses)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CCCC"/>
                </a:solidFill>
              </a:rPr>
              <a:t>Motivation</a:t>
            </a:r>
            <a:endParaRPr b="1">
              <a:solidFill>
                <a:srgbClr val="CCCCCC"/>
              </a:solidFill>
            </a:endParaRPr>
          </a:p>
          <a:p>
            <a:pPr indent="0" lvl="0" marL="0" rtl="0" algn="l">
              <a:spcBef>
                <a:spcPts val="1200"/>
              </a:spcBef>
              <a:spcAft>
                <a:spcPts val="0"/>
              </a:spcAft>
              <a:buNone/>
            </a:pPr>
            <a:r>
              <a:rPr lang="en">
                <a:solidFill>
                  <a:srgbClr val="CCCCCC"/>
                </a:solidFill>
              </a:rPr>
              <a:t>Background and Definitions</a:t>
            </a:r>
            <a:endParaRPr>
              <a:solidFill>
                <a:srgbClr val="CCCCCC"/>
              </a:solidFill>
            </a:endParaRPr>
          </a:p>
          <a:p>
            <a:pPr indent="0" lvl="0" marL="0" rtl="0" algn="l">
              <a:spcBef>
                <a:spcPts val="1200"/>
              </a:spcBef>
              <a:spcAft>
                <a:spcPts val="0"/>
              </a:spcAft>
              <a:buNone/>
            </a:pPr>
            <a:r>
              <a:rPr lang="en">
                <a:solidFill>
                  <a:srgbClr val="CCCCCC"/>
                </a:solidFill>
              </a:rPr>
              <a:t>Root DNS and Microsoft’s CDN</a:t>
            </a:r>
            <a:endParaRPr>
              <a:solidFill>
                <a:srgbClr val="CCCCCC"/>
              </a:solidFill>
            </a:endParaRPr>
          </a:p>
          <a:p>
            <a:pPr indent="0" lvl="0" marL="0" rtl="0" algn="l">
              <a:spcBef>
                <a:spcPts val="1200"/>
              </a:spcBef>
              <a:spcAft>
                <a:spcPts val="0"/>
              </a:spcAft>
              <a:buClr>
                <a:schemeClr val="dk1"/>
              </a:buClr>
              <a:buSzPts val="1100"/>
              <a:buFont typeface="Arial"/>
              <a:buNone/>
            </a:pPr>
            <a:r>
              <a:rPr b="1" lang="en"/>
              <a:t>Inflation in Anycast Deployments</a:t>
            </a:r>
            <a:endParaRPr b="1"/>
          </a:p>
          <a:p>
            <a:pPr indent="0" lvl="0" marL="0" rtl="0" algn="l">
              <a:spcBef>
                <a:spcPts val="1200"/>
              </a:spcBef>
              <a:spcAft>
                <a:spcPts val="0"/>
              </a:spcAft>
              <a:buNone/>
            </a:pPr>
            <a:r>
              <a:rPr lang="en">
                <a:solidFill>
                  <a:srgbClr val="CCCCCC"/>
                </a:solidFill>
              </a:rPr>
              <a:t>Performance in Context</a:t>
            </a:r>
            <a:endParaRPr>
              <a:solidFill>
                <a:srgbClr val="CCCCCC"/>
              </a:solidFill>
            </a:endParaRPr>
          </a:p>
          <a:p>
            <a:pPr indent="0" lvl="0" marL="0" rtl="0" algn="l">
              <a:spcBef>
                <a:spcPts val="1200"/>
              </a:spcBef>
              <a:spcAft>
                <a:spcPts val="0"/>
              </a:spcAft>
              <a:buNone/>
            </a:pPr>
            <a:r>
              <a:rPr lang="en">
                <a:solidFill>
                  <a:srgbClr val="CCCCCC"/>
                </a:solidFill>
              </a:rPr>
              <a:t>Investment and Incentive Shapes Deployments and Paths</a:t>
            </a:r>
            <a:endParaRPr>
              <a:solidFill>
                <a:srgbClr val="CCCCCC"/>
              </a:solidFill>
            </a:endParaRPr>
          </a:p>
          <a:p>
            <a:pPr indent="0" lvl="0" marL="0" rtl="0" algn="l">
              <a:spcBef>
                <a:spcPts val="1200"/>
              </a:spcBef>
              <a:spcAft>
                <a:spcPts val="1200"/>
              </a:spcAft>
              <a:buNone/>
            </a:pPr>
            <a:r>
              <a:t/>
            </a:r>
            <a:endParaRPr/>
          </a:p>
        </p:txBody>
      </p:sp>
      <p:sp>
        <p:nvSpPr>
          <p:cNvPr id="217" name="Google Shape;2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9"/>
          <p:cNvPicPr preferRelativeResize="0"/>
          <p:nvPr/>
        </p:nvPicPr>
        <p:blipFill>
          <a:blip r:embed="rId3">
            <a:alphaModFix/>
          </a:blip>
          <a:stretch>
            <a:fillRect/>
          </a:stretch>
        </p:blipFill>
        <p:spPr>
          <a:xfrm>
            <a:off x="4931936" y="1512463"/>
            <a:ext cx="3529585" cy="2020824"/>
          </a:xfrm>
          <a:prstGeom prst="rect">
            <a:avLst/>
          </a:prstGeom>
          <a:noFill/>
          <a:ln>
            <a:noFill/>
          </a:ln>
        </p:spPr>
      </p:pic>
      <p:pic>
        <p:nvPicPr>
          <p:cNvPr id="223" name="Google Shape;223;p29"/>
          <p:cNvPicPr preferRelativeResize="0"/>
          <p:nvPr/>
        </p:nvPicPr>
        <p:blipFill>
          <a:blip r:embed="rId4">
            <a:alphaModFix/>
          </a:blip>
          <a:stretch>
            <a:fillRect/>
          </a:stretch>
        </p:blipFill>
        <p:spPr>
          <a:xfrm>
            <a:off x="4954794" y="1561325"/>
            <a:ext cx="3483863" cy="2020826"/>
          </a:xfrm>
          <a:prstGeom prst="rect">
            <a:avLst/>
          </a:prstGeom>
          <a:noFill/>
          <a:ln>
            <a:noFill/>
          </a:ln>
        </p:spPr>
      </p:pic>
      <p:pic>
        <p:nvPicPr>
          <p:cNvPr id="224" name="Google Shape;224;p29"/>
          <p:cNvPicPr preferRelativeResize="0"/>
          <p:nvPr/>
        </p:nvPicPr>
        <p:blipFill>
          <a:blip r:embed="rId5">
            <a:alphaModFix/>
          </a:blip>
          <a:stretch>
            <a:fillRect/>
          </a:stretch>
        </p:blipFill>
        <p:spPr>
          <a:xfrm>
            <a:off x="792874" y="1512463"/>
            <a:ext cx="3483863" cy="2020823"/>
          </a:xfrm>
          <a:prstGeom prst="rect">
            <a:avLst/>
          </a:prstGeom>
          <a:noFill/>
          <a:ln>
            <a:noFill/>
          </a:ln>
        </p:spPr>
      </p:pic>
      <p:pic>
        <p:nvPicPr>
          <p:cNvPr id="225" name="Google Shape;225;p29"/>
          <p:cNvPicPr preferRelativeResize="0"/>
          <p:nvPr/>
        </p:nvPicPr>
        <p:blipFill>
          <a:blip r:embed="rId6">
            <a:alphaModFix/>
          </a:blip>
          <a:stretch>
            <a:fillRect/>
          </a:stretch>
        </p:blipFill>
        <p:spPr>
          <a:xfrm>
            <a:off x="792872" y="1512463"/>
            <a:ext cx="3483863" cy="2020824"/>
          </a:xfrm>
          <a:prstGeom prst="rect">
            <a:avLst/>
          </a:prstGeom>
          <a:noFill/>
          <a:ln>
            <a:noFill/>
          </a:ln>
        </p:spPr>
      </p:pic>
      <p:sp>
        <p:nvSpPr>
          <p:cNvPr id="226" name="Google Shape;22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Inflation in the Root DNS and Microsoft’s CDN</a:t>
            </a:r>
            <a:endParaRPr/>
          </a:p>
        </p:txBody>
      </p:sp>
      <p:sp>
        <p:nvSpPr>
          <p:cNvPr id="227" name="Google Shape;22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29"/>
          <p:cNvSpPr txBox="1"/>
          <p:nvPr/>
        </p:nvSpPr>
        <p:spPr>
          <a:xfrm>
            <a:off x="579900" y="3718343"/>
            <a:ext cx="798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 </a:t>
            </a:r>
            <a:r>
              <a:rPr lang="en"/>
              <a:t>Individual</a:t>
            </a:r>
            <a:r>
              <a:rPr lang="en"/>
              <a:t> root letters have lots of inflation (e.g., </a:t>
            </a:r>
            <a:r>
              <a:rPr lang="en">
                <a:solidFill>
                  <a:srgbClr val="FF0000"/>
                </a:solidFill>
              </a:rPr>
              <a:t>C root</a:t>
            </a:r>
            <a:r>
              <a:rPr lang="en"/>
              <a:t>), </a:t>
            </a:r>
            <a:r>
              <a:rPr lang="en">
                <a:solidFill>
                  <a:schemeClr val="accent1"/>
                </a:solidFill>
              </a:rPr>
              <a:t>Microsoft’s</a:t>
            </a:r>
            <a:r>
              <a:rPr lang="en"/>
              <a:t> is much lower.</a:t>
            </a:r>
            <a:endParaRPr/>
          </a:p>
        </p:txBody>
      </p:sp>
      <p:sp>
        <p:nvSpPr>
          <p:cNvPr id="229" name="Google Shape;229;p29"/>
          <p:cNvSpPr txBox="1"/>
          <p:nvPr/>
        </p:nvSpPr>
        <p:spPr>
          <a:xfrm>
            <a:off x="1445375" y="1169850"/>
            <a:ext cx="184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Geographic Inflation</a:t>
            </a:r>
            <a:endParaRPr/>
          </a:p>
        </p:txBody>
      </p:sp>
      <p:sp>
        <p:nvSpPr>
          <p:cNvPr id="230" name="Google Shape;230;p29"/>
          <p:cNvSpPr txBox="1"/>
          <p:nvPr/>
        </p:nvSpPr>
        <p:spPr>
          <a:xfrm>
            <a:off x="6081713" y="1169850"/>
            <a:ext cx="15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Latency</a:t>
            </a:r>
            <a:r>
              <a:rPr lang="en"/>
              <a:t> Inflation</a:t>
            </a:r>
            <a:endParaRPr/>
          </a:p>
        </p:txBody>
      </p:sp>
      <p:sp>
        <p:nvSpPr>
          <p:cNvPr id="231" name="Google Shape;231;p29"/>
          <p:cNvSpPr/>
          <p:nvPr/>
        </p:nvSpPr>
        <p:spPr>
          <a:xfrm rot="9392459">
            <a:off x="1953294" y="2220756"/>
            <a:ext cx="294655" cy="461402"/>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rot="-10137879">
            <a:off x="6002556" y="2501834"/>
            <a:ext cx="294648" cy="461506"/>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txBox="1"/>
          <p:nvPr/>
        </p:nvSpPr>
        <p:spPr>
          <a:xfrm>
            <a:off x="585750" y="4028018"/>
            <a:ext cx="79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 </a:t>
            </a:r>
            <a:r>
              <a:rPr lang="en">
                <a:solidFill>
                  <a:schemeClr val="accent1"/>
                </a:solidFill>
              </a:rPr>
              <a:t>Microsoft’s</a:t>
            </a:r>
            <a:r>
              <a:rPr lang="en">
                <a:solidFill>
                  <a:schemeClr val="dk1"/>
                </a:solidFill>
              </a:rPr>
              <a:t> inflation is quite low, despite massive growth in its deployment.</a:t>
            </a:r>
            <a:endParaRPr/>
          </a:p>
        </p:txBody>
      </p:sp>
      <p:sp>
        <p:nvSpPr>
          <p:cNvPr id="234" name="Google Shape;234;p29"/>
          <p:cNvSpPr txBox="1"/>
          <p:nvPr/>
        </p:nvSpPr>
        <p:spPr>
          <a:xfrm>
            <a:off x="579900" y="4357693"/>
            <a:ext cx="71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 </a:t>
            </a:r>
            <a:r>
              <a:rPr lang="en">
                <a:solidFill>
                  <a:srgbClr val="FF9900"/>
                </a:solidFill>
              </a:rPr>
              <a:t>Average root DNS</a:t>
            </a:r>
            <a:r>
              <a:rPr lang="en">
                <a:solidFill>
                  <a:schemeClr val="dk1"/>
                </a:solidFill>
              </a:rPr>
              <a:t> inflation is not as bad as in individual letters.</a:t>
            </a:r>
            <a:endParaRPr b="1"/>
          </a:p>
        </p:txBody>
      </p:sp>
      <p:sp>
        <p:nvSpPr>
          <p:cNvPr id="235" name="Google Shape;235;p29"/>
          <p:cNvSpPr txBox="1"/>
          <p:nvPr/>
        </p:nvSpPr>
        <p:spPr>
          <a:xfrm>
            <a:off x="579900" y="4659918"/>
            <a:ext cx="71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 Studying </a:t>
            </a:r>
            <a:r>
              <a:rPr b="1" lang="en"/>
              <a:t>both types</a:t>
            </a:r>
            <a:r>
              <a:rPr lang="en"/>
              <a:t> of inflation is valuable.</a:t>
            </a:r>
            <a:endParaRPr b="1"/>
          </a:p>
        </p:txBody>
      </p:sp>
      <p:sp>
        <p:nvSpPr>
          <p:cNvPr id="236" name="Google Shape;236;p29"/>
          <p:cNvSpPr/>
          <p:nvPr/>
        </p:nvSpPr>
        <p:spPr>
          <a:xfrm rot="-2702475">
            <a:off x="971797" y="1182085"/>
            <a:ext cx="294651" cy="628335"/>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rot="-1373075">
            <a:off x="5695578" y="1221550"/>
            <a:ext cx="294695" cy="529829"/>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rot="5400000">
            <a:off x="6071825" y="2005500"/>
            <a:ext cx="427800" cy="156900"/>
          </a:xfrm>
          <a:prstGeom prst="leftRightArrow">
            <a:avLst>
              <a:gd fmla="val 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rot="6931263">
            <a:off x="1789243" y="1752740"/>
            <a:ext cx="294539" cy="62825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rot="9187312">
            <a:off x="6549411" y="1855456"/>
            <a:ext cx="294629" cy="628297"/>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rot="5394981">
            <a:off x="5705922" y="1936649"/>
            <a:ext cx="205500" cy="156900"/>
          </a:xfrm>
          <a:prstGeom prst="leftRightArrow">
            <a:avLst>
              <a:gd fmla="val 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rot="5400000">
            <a:off x="1304350" y="1868225"/>
            <a:ext cx="317700" cy="156900"/>
          </a:xfrm>
          <a:prstGeom prst="leftRightArrow">
            <a:avLst>
              <a:gd fmla="val 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5730075" y="2242374"/>
            <a:ext cx="222300" cy="256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6174575" y="2090686"/>
            <a:ext cx="222300" cy="256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6217700" y="1558324"/>
            <a:ext cx="222300" cy="256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3"/>
                                        </p:tgtEl>
                                      </p:cBhvr>
                                    </p:animEffect>
                                    <p:set>
                                      <p:cBhvr>
                                        <p:cTn dur="1" fill="hold">
                                          <p:stCondLst>
                                            <p:cond delay="1000"/>
                                          </p:stCondLst>
                                        </p:cTn>
                                        <p:tgtEl>
                                          <p:spTgt spid="2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4"/>
                                        </p:tgtEl>
                                      </p:cBhvr>
                                    </p:animEffect>
                                    <p:set>
                                      <p:cBhvr>
                                        <p:cTn dur="1" fill="hold">
                                          <p:stCondLst>
                                            <p:cond delay="1000"/>
                                          </p:stCondLst>
                                        </p:cTn>
                                        <p:tgtEl>
                                          <p:spTgt spid="2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2"/>
                                        </p:tgtEl>
                                      </p:cBhvr>
                                    </p:animEffect>
                                    <p:set>
                                      <p:cBhvr>
                                        <p:cTn dur="1" fill="hold">
                                          <p:stCondLst>
                                            <p:cond delay="1000"/>
                                          </p:stCondLst>
                                        </p:cTn>
                                        <p:tgtEl>
                                          <p:spTgt spid="2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44"/>
                                        </p:tgtEl>
                                      </p:cBhvr>
                                    </p:animEffect>
                                    <p:set>
                                      <p:cBhvr>
                                        <p:cTn dur="1" fill="hold">
                                          <p:stCondLst>
                                            <p:cond delay="1000"/>
                                          </p:stCondLst>
                                        </p:cTn>
                                        <p:tgtEl>
                                          <p:spTgt spid="2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45"/>
                                        </p:tgtEl>
                                      </p:cBhvr>
                                    </p:animEffect>
                                    <p:set>
                                      <p:cBhvr>
                                        <p:cTn dur="1" fill="hold">
                                          <p:stCondLst>
                                            <p:cond delay="1000"/>
                                          </p:stCondLst>
                                        </p:cTn>
                                        <p:tgtEl>
                                          <p:spTgt spid="2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1"/>
                                        </p:tgtEl>
                                      </p:cBhvr>
                                    </p:animEffect>
                                    <p:set>
                                      <p:cBhvr>
                                        <p:cTn dur="1" fill="hold">
                                          <p:stCondLst>
                                            <p:cond delay="1000"/>
                                          </p:stCondLst>
                                        </p:cTn>
                                        <p:tgtEl>
                                          <p:spTgt spid="2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2"/>
                                        </p:tgtEl>
                                      </p:cBhvr>
                                    </p:animEffect>
                                    <p:set>
                                      <p:cBhvr>
                                        <p:cTn dur="1" fill="hold">
                                          <p:stCondLst>
                                            <p:cond delay="1000"/>
                                          </p:stCondLst>
                                        </p:cTn>
                                        <p:tgtEl>
                                          <p:spTgt spid="2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6"/>
                                        </p:tgtEl>
                                      </p:cBhvr>
                                    </p:animEffect>
                                    <p:set>
                                      <p:cBhvr>
                                        <p:cTn dur="1" fill="hold">
                                          <p:stCondLst>
                                            <p:cond delay="1000"/>
                                          </p:stCondLst>
                                        </p:cTn>
                                        <p:tgtEl>
                                          <p:spTgt spid="2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7"/>
                                        </p:tgtEl>
                                      </p:cBhvr>
                                    </p:animEffect>
                                    <p:set>
                                      <p:cBhvr>
                                        <p:cTn dur="1" fill="hold">
                                          <p:stCondLst>
                                            <p:cond delay="1000"/>
                                          </p:stCondLst>
                                        </p:cTn>
                                        <p:tgtEl>
                                          <p:spTgt spid="2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8"/>
                                        </p:tgtEl>
                                      </p:cBhvr>
                                    </p:animEffect>
                                    <p:set>
                                      <p:cBhvr>
                                        <p:cTn dur="1" fill="hold">
                                          <p:stCondLst>
                                            <p:cond delay="1000"/>
                                          </p:stCondLst>
                                        </p:cTn>
                                        <p:tgtEl>
                                          <p:spTgt spid="2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9"/>
                                        </p:tgtEl>
                                      </p:cBhvr>
                                    </p:animEffect>
                                    <p:set>
                                      <p:cBhvr>
                                        <p:cTn dur="1" fill="hold">
                                          <p:stCondLst>
                                            <p:cond delay="1000"/>
                                          </p:stCondLst>
                                        </p:cTn>
                                        <p:tgtEl>
                                          <p:spTgt spid="2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40"/>
                                        </p:tgtEl>
                                      </p:cBhvr>
                                    </p:animEffect>
                                    <p:set>
                                      <p:cBhvr>
                                        <p:cTn dur="1" fill="hold">
                                          <p:stCondLst>
                                            <p:cond delay="1000"/>
                                          </p:stCondLst>
                                        </p:cTn>
                                        <p:tgtEl>
                                          <p:spTgt spid="24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idx="1" type="body"/>
          </p:nvPr>
        </p:nvSpPr>
        <p:spPr>
          <a:xfrm>
            <a:off x="-152050" y="1491250"/>
            <a:ext cx="55914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100"/>
              <a:t>How does inflation impact users? </a:t>
            </a:r>
            <a:endParaRPr sz="2100"/>
          </a:p>
        </p:txBody>
      </p:sp>
      <p:sp>
        <p:nvSpPr>
          <p:cNvPr id="251" name="Google Shape;251;p30"/>
          <p:cNvSpPr txBox="1"/>
          <p:nvPr/>
        </p:nvSpPr>
        <p:spPr>
          <a:xfrm>
            <a:off x="384025" y="2063950"/>
            <a:ext cx="3903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For root DNS, one thinks “not a lot” due to caching.</a:t>
            </a:r>
            <a:endParaRPr/>
          </a:p>
        </p:txBody>
      </p:sp>
      <p:sp>
        <p:nvSpPr>
          <p:cNvPr id="252" name="Google Shape;252;p30"/>
          <p:cNvSpPr txBox="1"/>
          <p:nvPr/>
        </p:nvSpPr>
        <p:spPr>
          <a:xfrm>
            <a:off x="384025" y="2679550"/>
            <a:ext cx="4401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But there is </a:t>
            </a:r>
            <a:r>
              <a:rPr b="1" lang="en">
                <a:solidFill>
                  <a:schemeClr val="dk1"/>
                </a:solidFill>
              </a:rPr>
              <a:t>a lot</a:t>
            </a:r>
            <a:r>
              <a:rPr lang="en">
                <a:solidFill>
                  <a:schemeClr val="dk1"/>
                </a:solidFill>
              </a:rPr>
              <a:t> of attention placed on root DNS latency, and deployments are growing.</a:t>
            </a:r>
            <a:endParaRPr/>
          </a:p>
        </p:txBody>
      </p:sp>
      <p:sp>
        <p:nvSpPr>
          <p:cNvPr id="253" name="Google Shape;25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Measuring Inflation in Context</a:t>
            </a:r>
            <a:endParaRPr/>
          </a:p>
          <a:p>
            <a:pPr indent="0" lvl="0" marL="0" rtl="0" algn="l">
              <a:spcBef>
                <a:spcPts val="0"/>
              </a:spcBef>
              <a:spcAft>
                <a:spcPts val="0"/>
              </a:spcAft>
              <a:buNone/>
            </a:pPr>
            <a:r>
              <a:t/>
            </a:r>
            <a:endParaRPr/>
          </a:p>
        </p:txBody>
      </p:sp>
      <p:sp>
        <p:nvSpPr>
          <p:cNvPr id="254" name="Google Shape;25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30"/>
          <p:cNvPicPr preferRelativeResize="0"/>
          <p:nvPr/>
        </p:nvPicPr>
        <p:blipFill>
          <a:blip r:embed="rId3">
            <a:alphaModFix/>
          </a:blip>
          <a:stretch>
            <a:fillRect/>
          </a:stretch>
        </p:blipFill>
        <p:spPr>
          <a:xfrm rot="642810">
            <a:off x="232600" y="4040125"/>
            <a:ext cx="2059402" cy="519250"/>
          </a:xfrm>
          <a:prstGeom prst="rect">
            <a:avLst/>
          </a:prstGeom>
          <a:noFill/>
          <a:ln>
            <a:noFill/>
          </a:ln>
        </p:spPr>
      </p:pic>
      <p:pic>
        <p:nvPicPr>
          <p:cNvPr id="256" name="Google Shape;256;p30"/>
          <p:cNvPicPr preferRelativeResize="0"/>
          <p:nvPr/>
        </p:nvPicPr>
        <p:blipFill>
          <a:blip r:embed="rId4">
            <a:alphaModFix/>
          </a:blip>
          <a:stretch>
            <a:fillRect/>
          </a:stretch>
        </p:blipFill>
        <p:spPr>
          <a:xfrm rot="533389">
            <a:off x="6423250" y="3889800"/>
            <a:ext cx="2598360" cy="572700"/>
          </a:xfrm>
          <a:prstGeom prst="rect">
            <a:avLst/>
          </a:prstGeom>
          <a:noFill/>
          <a:ln>
            <a:noFill/>
          </a:ln>
        </p:spPr>
      </p:pic>
      <p:pic>
        <p:nvPicPr>
          <p:cNvPr id="257" name="Google Shape;257;p30"/>
          <p:cNvPicPr preferRelativeResize="0"/>
          <p:nvPr/>
        </p:nvPicPr>
        <p:blipFill>
          <a:blip r:embed="rId5">
            <a:alphaModFix/>
          </a:blip>
          <a:stretch>
            <a:fillRect/>
          </a:stretch>
        </p:blipFill>
        <p:spPr>
          <a:xfrm rot="-552671">
            <a:off x="2342700" y="4085375"/>
            <a:ext cx="3979248" cy="276325"/>
          </a:xfrm>
          <a:prstGeom prst="rect">
            <a:avLst/>
          </a:prstGeom>
          <a:noFill/>
          <a:ln>
            <a:noFill/>
          </a:ln>
        </p:spPr>
      </p:pic>
      <p:pic>
        <p:nvPicPr>
          <p:cNvPr id="258" name="Google Shape;258;p30"/>
          <p:cNvPicPr preferRelativeResize="0"/>
          <p:nvPr/>
        </p:nvPicPr>
        <p:blipFill>
          <a:blip r:embed="rId6">
            <a:alphaModFix/>
          </a:blip>
          <a:stretch>
            <a:fillRect/>
          </a:stretch>
        </p:blipFill>
        <p:spPr>
          <a:xfrm>
            <a:off x="4954794" y="1561325"/>
            <a:ext cx="3483863" cy="2020826"/>
          </a:xfrm>
          <a:prstGeom prst="rect">
            <a:avLst/>
          </a:prstGeom>
          <a:noFill/>
          <a:ln>
            <a:noFill/>
          </a:ln>
        </p:spPr>
      </p:pic>
      <p:sp>
        <p:nvSpPr>
          <p:cNvPr id="259" name="Google Shape;259;p30"/>
          <p:cNvSpPr txBox="1"/>
          <p:nvPr/>
        </p:nvSpPr>
        <p:spPr>
          <a:xfrm>
            <a:off x="6081713" y="1169850"/>
            <a:ext cx="15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Latency Inflation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5" name="Google Shape;26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CCCC"/>
                </a:solidFill>
              </a:rPr>
              <a:t>Motivation</a:t>
            </a:r>
            <a:endParaRPr b="1">
              <a:solidFill>
                <a:srgbClr val="CCCCCC"/>
              </a:solidFill>
            </a:endParaRPr>
          </a:p>
          <a:p>
            <a:pPr indent="0" lvl="0" marL="0" rtl="0" algn="l">
              <a:spcBef>
                <a:spcPts val="1200"/>
              </a:spcBef>
              <a:spcAft>
                <a:spcPts val="0"/>
              </a:spcAft>
              <a:buNone/>
            </a:pPr>
            <a:r>
              <a:rPr lang="en">
                <a:solidFill>
                  <a:srgbClr val="CCCCCC"/>
                </a:solidFill>
              </a:rPr>
              <a:t>Background and Definitions</a:t>
            </a:r>
            <a:endParaRPr>
              <a:solidFill>
                <a:srgbClr val="CCCCCC"/>
              </a:solidFill>
            </a:endParaRPr>
          </a:p>
          <a:p>
            <a:pPr indent="0" lvl="0" marL="0" rtl="0" algn="l">
              <a:spcBef>
                <a:spcPts val="1200"/>
              </a:spcBef>
              <a:spcAft>
                <a:spcPts val="0"/>
              </a:spcAft>
              <a:buNone/>
            </a:pPr>
            <a:r>
              <a:rPr lang="en">
                <a:solidFill>
                  <a:srgbClr val="CCCCCC"/>
                </a:solidFill>
              </a:rPr>
              <a:t>Root DNS and Microsoft’s CDN</a:t>
            </a:r>
            <a:endParaRPr>
              <a:solidFill>
                <a:srgbClr val="CCCCCC"/>
              </a:solidFill>
            </a:endParaRPr>
          </a:p>
          <a:p>
            <a:pPr indent="0" lvl="0" marL="0" rtl="0" algn="l">
              <a:spcBef>
                <a:spcPts val="1200"/>
              </a:spcBef>
              <a:spcAft>
                <a:spcPts val="0"/>
              </a:spcAft>
              <a:buNone/>
            </a:pPr>
            <a:r>
              <a:rPr lang="en">
                <a:solidFill>
                  <a:srgbClr val="CCCCCC"/>
                </a:solidFill>
              </a:rPr>
              <a:t>Inflation in Anycast Deployments</a:t>
            </a:r>
            <a:endParaRPr>
              <a:solidFill>
                <a:srgbClr val="CCCCCC"/>
              </a:solidFill>
            </a:endParaRPr>
          </a:p>
          <a:p>
            <a:pPr indent="0" lvl="0" marL="0" rtl="0" algn="l">
              <a:spcBef>
                <a:spcPts val="1200"/>
              </a:spcBef>
              <a:spcAft>
                <a:spcPts val="0"/>
              </a:spcAft>
              <a:buNone/>
            </a:pPr>
            <a:r>
              <a:rPr b="1" lang="en"/>
              <a:t>Performance in Context</a:t>
            </a:r>
            <a:endParaRPr b="1"/>
          </a:p>
          <a:p>
            <a:pPr indent="0" lvl="0" marL="0" rtl="0" algn="l">
              <a:spcBef>
                <a:spcPts val="1200"/>
              </a:spcBef>
              <a:spcAft>
                <a:spcPts val="0"/>
              </a:spcAft>
              <a:buNone/>
            </a:pPr>
            <a:r>
              <a:rPr lang="en">
                <a:solidFill>
                  <a:srgbClr val="CCCCCC"/>
                </a:solidFill>
              </a:rPr>
              <a:t>Investment and Incentive Shapes Deployments and Paths</a:t>
            </a:r>
            <a:endParaRPr>
              <a:solidFill>
                <a:srgbClr val="CCCCCC"/>
              </a:solidFill>
            </a:endParaRPr>
          </a:p>
          <a:p>
            <a:pPr indent="0" lvl="0" marL="0" rtl="0" algn="l">
              <a:spcBef>
                <a:spcPts val="1200"/>
              </a:spcBef>
              <a:spcAft>
                <a:spcPts val="1200"/>
              </a:spcAft>
              <a:buNone/>
            </a:pPr>
            <a:r>
              <a:t/>
            </a:r>
            <a:endParaRPr/>
          </a:p>
        </p:txBody>
      </p:sp>
      <p:sp>
        <p:nvSpPr>
          <p:cNvPr id="266" name="Google Shape;26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body"/>
          </p:nvPr>
        </p:nvSpPr>
        <p:spPr>
          <a:xfrm>
            <a:off x="276425" y="1285775"/>
            <a:ext cx="8520600" cy="941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Views of anycast performance differ </a:t>
            </a:r>
            <a:endParaRPr/>
          </a:p>
          <a:p>
            <a:pPr indent="-323850" lvl="1" marL="914400" rtl="0" algn="l">
              <a:spcBef>
                <a:spcPts val="0"/>
              </a:spcBef>
              <a:spcAft>
                <a:spcPts val="0"/>
              </a:spcAft>
              <a:buSzPts val="1500"/>
              <a:buChar char="○"/>
            </a:pPr>
            <a:r>
              <a:rPr lang="en" sz="1500"/>
              <a:t>Some say anycast increases latency [1].</a:t>
            </a:r>
            <a:endParaRPr sz="1500"/>
          </a:p>
          <a:p>
            <a:pPr indent="-323850" lvl="1" marL="914400" rtl="0" algn="l">
              <a:spcBef>
                <a:spcPts val="0"/>
              </a:spcBef>
              <a:spcAft>
                <a:spcPts val="0"/>
              </a:spcAft>
              <a:buSzPts val="1500"/>
              <a:buChar char="○"/>
            </a:pPr>
            <a:r>
              <a:rPr lang="en" sz="1500"/>
              <a:t>Others say anycast performs well [2].</a:t>
            </a:r>
            <a:endParaRPr sz="1500"/>
          </a:p>
        </p:txBody>
      </p:sp>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276425" y="2800350"/>
            <a:ext cx="8520600" cy="941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understand these differences, we study two different uses of anycast: </a:t>
            </a:r>
            <a:br>
              <a:rPr lang="en"/>
            </a:br>
            <a:r>
              <a:rPr lang="en"/>
              <a:t>DNS and CDN</a:t>
            </a:r>
            <a:endParaRPr/>
          </a:p>
        </p:txBody>
      </p:sp>
      <p:sp>
        <p:nvSpPr>
          <p:cNvPr id="67" name="Google Shape;67;p14"/>
          <p:cNvSpPr txBox="1"/>
          <p:nvPr>
            <p:ph idx="1" type="body"/>
          </p:nvPr>
        </p:nvSpPr>
        <p:spPr>
          <a:xfrm>
            <a:off x="216575" y="3610025"/>
            <a:ext cx="8640300" cy="941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By placing </a:t>
            </a:r>
            <a:r>
              <a:rPr i="1" lang="en"/>
              <a:t>anycast in context</a:t>
            </a:r>
            <a:r>
              <a:rPr lang="en"/>
              <a:t>, we find that anycast performance can be good </a:t>
            </a:r>
            <a:r>
              <a:rPr b="1" lang="en"/>
              <a:t>when it matters</a:t>
            </a:r>
            <a:r>
              <a:rPr lang="en"/>
              <a:t>. </a:t>
            </a:r>
            <a:endParaRPr/>
          </a:p>
        </p:txBody>
      </p:sp>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 name="Google Shape;69;p14"/>
          <p:cNvSpPr txBox="1"/>
          <p:nvPr>
            <p:ph idx="1" type="body"/>
          </p:nvPr>
        </p:nvSpPr>
        <p:spPr>
          <a:xfrm>
            <a:off x="2247750" y="2227650"/>
            <a:ext cx="4648500" cy="5727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852"/>
              <a:buNone/>
            </a:pPr>
            <a:r>
              <a:rPr b="1" lang="en" sz="2395"/>
              <a:t>What is going on?</a:t>
            </a:r>
            <a:endParaRPr b="1" sz="2395"/>
          </a:p>
        </p:txBody>
      </p:sp>
      <p:sp>
        <p:nvSpPr>
          <p:cNvPr id="70" name="Google Shape;70;p14"/>
          <p:cNvSpPr txBox="1"/>
          <p:nvPr/>
        </p:nvSpPr>
        <p:spPr>
          <a:xfrm>
            <a:off x="1011600" y="4403475"/>
            <a:ext cx="712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[1] Zhihao Li, Dave Levin, Neil Spring, and Bobby Bhattacharjee. 2018. Internet Anycast: Performance, Problems, &amp; Potential. In Proceedings of the 2018 ACM SIGCOMM Conference (Budapest, Hungary).</a:t>
            </a:r>
            <a:endParaRPr sz="700">
              <a:solidFill>
                <a:schemeClr val="dk1"/>
              </a:solidFill>
            </a:endParaRPr>
          </a:p>
          <a:p>
            <a:pPr indent="0" lvl="0" marL="0" rtl="0" algn="l">
              <a:spcBef>
                <a:spcPts val="0"/>
              </a:spcBef>
              <a:spcAft>
                <a:spcPts val="0"/>
              </a:spcAft>
              <a:buNone/>
            </a:pPr>
            <a:r>
              <a:rPr lang="en" sz="700">
                <a:solidFill>
                  <a:schemeClr val="dk1"/>
                </a:solidFill>
              </a:rPr>
              <a:t>[2] Matt Calder, Ashley Flavel, Ethan Katz-Bassett, Ratul Mahajan, and Jitendra Padhye. 2015. Analyzing the Performance of an Anycast CDN. In Proceedings of the 2015 Internet Measurement Conference (IMC) (Tokyo, Japan).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2"/>
          <p:cNvPicPr preferRelativeResize="0"/>
          <p:nvPr/>
        </p:nvPicPr>
        <p:blipFill>
          <a:blip r:embed="rId3">
            <a:alphaModFix/>
          </a:blip>
          <a:stretch>
            <a:fillRect/>
          </a:stretch>
        </p:blipFill>
        <p:spPr>
          <a:xfrm>
            <a:off x="4149850" y="1051778"/>
            <a:ext cx="4459802" cy="2887547"/>
          </a:xfrm>
          <a:prstGeom prst="rect">
            <a:avLst/>
          </a:prstGeom>
          <a:noFill/>
          <a:ln>
            <a:noFill/>
          </a:ln>
        </p:spPr>
      </p:pic>
      <p:pic>
        <p:nvPicPr>
          <p:cNvPr id="272" name="Google Shape;272;p32"/>
          <p:cNvPicPr preferRelativeResize="0"/>
          <p:nvPr/>
        </p:nvPicPr>
        <p:blipFill>
          <a:blip r:embed="rId4">
            <a:alphaModFix/>
          </a:blip>
          <a:stretch>
            <a:fillRect/>
          </a:stretch>
        </p:blipFill>
        <p:spPr>
          <a:xfrm>
            <a:off x="4148622" y="1127000"/>
            <a:ext cx="4462275" cy="2889503"/>
          </a:xfrm>
          <a:prstGeom prst="rect">
            <a:avLst/>
          </a:prstGeom>
          <a:noFill/>
          <a:ln>
            <a:noFill/>
          </a:ln>
        </p:spPr>
      </p:pic>
      <p:sp>
        <p:nvSpPr>
          <p:cNvPr id="273" name="Google Shape;27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Root</a:t>
            </a:r>
            <a:r>
              <a:rPr lang="en"/>
              <a:t> DNS Latency and Inflation Hardly Matter</a:t>
            </a:r>
            <a:endParaRPr/>
          </a:p>
          <a:p>
            <a:pPr indent="0" lvl="0" marL="0" rtl="0" algn="l">
              <a:spcBef>
                <a:spcPts val="0"/>
              </a:spcBef>
              <a:spcAft>
                <a:spcPts val="0"/>
              </a:spcAft>
              <a:buNone/>
            </a:pPr>
            <a:r>
              <a:t/>
            </a:r>
            <a:endParaRPr/>
          </a:p>
        </p:txBody>
      </p:sp>
      <p:sp>
        <p:nvSpPr>
          <p:cNvPr id="274" name="Google Shape;274;p32"/>
          <p:cNvSpPr txBox="1"/>
          <p:nvPr>
            <p:ph idx="1" type="body"/>
          </p:nvPr>
        </p:nvSpPr>
        <p:spPr>
          <a:xfrm>
            <a:off x="311700" y="1152475"/>
            <a:ext cx="3705900" cy="1572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We amortize root DNS queries over users to get queries per day.</a:t>
            </a:r>
            <a:endParaRPr sz="1091"/>
          </a:p>
        </p:txBody>
      </p:sp>
      <p:sp>
        <p:nvSpPr>
          <p:cNvPr id="275" name="Google Shape;275;p32"/>
          <p:cNvSpPr txBox="1"/>
          <p:nvPr/>
        </p:nvSpPr>
        <p:spPr>
          <a:xfrm>
            <a:off x="4438175" y="3895600"/>
            <a:ext cx="44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6" name="Google Shape;276;p32"/>
          <p:cNvSpPr txBox="1"/>
          <p:nvPr/>
        </p:nvSpPr>
        <p:spPr>
          <a:xfrm>
            <a:off x="4293725" y="3992550"/>
            <a:ext cx="398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Root latency hardly matters to users, but </a:t>
            </a:r>
            <a:r>
              <a:rPr lang="en" sz="900"/>
              <a:t>‘Ideal’ shows that there are many unnecessary queries to the root DNS.</a:t>
            </a:r>
            <a:endParaRPr sz="900"/>
          </a:p>
        </p:txBody>
      </p:sp>
      <p:sp>
        <p:nvSpPr>
          <p:cNvPr id="277" name="Google Shape;277;p32"/>
          <p:cNvSpPr txBox="1"/>
          <p:nvPr/>
        </p:nvSpPr>
        <p:spPr>
          <a:xfrm>
            <a:off x="5685850" y="2272013"/>
            <a:ext cx="108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rPr>
              <a:t>Med </a:t>
            </a:r>
            <a:r>
              <a:rPr lang="en" sz="1200">
                <a:solidFill>
                  <a:srgbClr val="FF0000"/>
                </a:solidFill>
              </a:rPr>
              <a:t>≈ 1</a:t>
            </a:r>
            <a:endParaRPr sz="1200">
              <a:solidFill>
                <a:srgbClr val="FF0000"/>
              </a:solidFill>
            </a:endParaRPr>
          </a:p>
        </p:txBody>
      </p:sp>
      <p:sp>
        <p:nvSpPr>
          <p:cNvPr id="278" name="Google Shape;278;p32"/>
          <p:cNvSpPr/>
          <p:nvPr/>
        </p:nvSpPr>
        <p:spPr>
          <a:xfrm>
            <a:off x="6372319" y="1752710"/>
            <a:ext cx="294600" cy="4614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5115500" y="1810700"/>
            <a:ext cx="1959600" cy="156900"/>
          </a:xfrm>
          <a:prstGeom prst="leftRightArrow">
            <a:avLst>
              <a:gd fmla="val 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32"/>
          <p:cNvPicPr preferRelativeResize="0"/>
          <p:nvPr/>
        </p:nvPicPr>
        <p:blipFill>
          <a:blip r:embed="rId5">
            <a:alphaModFix/>
          </a:blip>
          <a:stretch>
            <a:fillRect/>
          </a:stretch>
        </p:blipFill>
        <p:spPr>
          <a:xfrm>
            <a:off x="311699" y="2170324"/>
            <a:ext cx="2161454" cy="572700"/>
          </a:xfrm>
          <a:prstGeom prst="rect">
            <a:avLst/>
          </a:prstGeom>
          <a:noFill/>
          <a:ln>
            <a:noFill/>
          </a:ln>
        </p:spPr>
      </p:pic>
      <p:sp>
        <p:nvSpPr>
          <p:cNvPr id="281" name="Google Shape;28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32"/>
          <p:cNvSpPr/>
          <p:nvPr/>
        </p:nvSpPr>
        <p:spPr>
          <a:xfrm>
            <a:off x="6379825" y="2214100"/>
            <a:ext cx="279600" cy="335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2"/>
          <p:cNvSpPr/>
          <p:nvPr/>
        </p:nvSpPr>
        <p:spPr>
          <a:xfrm>
            <a:off x="5768675" y="2870850"/>
            <a:ext cx="279600" cy="335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txBox="1"/>
          <p:nvPr/>
        </p:nvSpPr>
        <p:spPr>
          <a:xfrm>
            <a:off x="339600" y="3297300"/>
            <a:ext cx="3650100" cy="1417500"/>
          </a:xfrm>
          <a:prstGeom prst="rect">
            <a:avLst/>
          </a:prstGeom>
          <a:solidFill>
            <a:srgbClr val="00DA00">
              <a:alpha val="4022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dk2"/>
                </a:solidFill>
              </a:rPr>
              <a:t>Takeaway: </a:t>
            </a:r>
            <a:r>
              <a:rPr lang="en" sz="1800">
                <a:solidFill>
                  <a:schemeClr val="dk2"/>
                </a:solidFill>
              </a:rPr>
              <a:t>Most users rarely interact with the root DNS, but interact far more than one might expect.</a:t>
            </a:r>
            <a:endParaRPr b="1" sz="1800">
              <a:solidFill>
                <a:srgbClr val="595959"/>
              </a:solidFill>
            </a:endParaRPr>
          </a:p>
        </p:txBody>
      </p:sp>
      <p:sp>
        <p:nvSpPr>
          <p:cNvPr id="285" name="Google Shape;285;p32"/>
          <p:cNvSpPr txBox="1"/>
          <p:nvPr/>
        </p:nvSpPr>
        <p:spPr>
          <a:xfrm>
            <a:off x="2555300" y="1967600"/>
            <a:ext cx="1380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 of queries per RR in the root traces</a:t>
            </a:r>
            <a:endParaRPr sz="1000"/>
          </a:p>
        </p:txBody>
      </p:sp>
      <p:sp>
        <p:nvSpPr>
          <p:cNvPr id="286" name="Google Shape;286;p32"/>
          <p:cNvSpPr txBox="1"/>
          <p:nvPr/>
        </p:nvSpPr>
        <p:spPr>
          <a:xfrm>
            <a:off x="2549500" y="2460200"/>
            <a:ext cx="152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 of Microsoft users using recursive</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xit" presetID="10" presetSubtype="0">
                                  <p:stCondLst>
                                    <p:cond delay="0"/>
                                  </p:stCondLst>
                                  <p:childTnLst>
                                    <p:animEffect filter="fade" transition="out">
                                      <p:cBhvr>
                                        <p:cTn dur="1000"/>
                                        <p:tgtEl>
                                          <p:spTgt spid="283"/>
                                        </p:tgtEl>
                                      </p:cBhvr>
                                    </p:animEffect>
                                    <p:set>
                                      <p:cBhvr>
                                        <p:cTn dur="1" fill="hold">
                                          <p:stCondLst>
                                            <p:cond delay="1000"/>
                                          </p:stCondLst>
                                        </p:cTn>
                                        <p:tgtEl>
                                          <p:spTgt spid="28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7"/>
                                        </p:tgtEl>
                                      </p:cBhvr>
                                    </p:animEffect>
                                    <p:set>
                                      <p:cBhvr>
                                        <p:cTn dur="1" fill="hold">
                                          <p:stCondLst>
                                            <p:cond delay="1000"/>
                                          </p:stCondLst>
                                        </p:cTn>
                                        <p:tgtEl>
                                          <p:spTgt spid="2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2"/>
                                        </p:tgtEl>
                                      </p:cBhvr>
                                    </p:animEffect>
                                    <p:set>
                                      <p:cBhvr>
                                        <p:cTn dur="1" fill="hold">
                                          <p:stCondLst>
                                            <p:cond delay="1000"/>
                                          </p:stCondLst>
                                        </p:cTn>
                                        <p:tgtEl>
                                          <p:spTgt spid="2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xit" presetID="10" presetSubtype="0">
                                  <p:stCondLst>
                                    <p:cond delay="0"/>
                                  </p:stCondLst>
                                  <p:childTnLst>
                                    <p:animEffect filter="fade" transition="out">
                                      <p:cBhvr>
                                        <p:cTn dur="1000"/>
                                        <p:tgtEl>
                                          <p:spTgt spid="278"/>
                                        </p:tgtEl>
                                      </p:cBhvr>
                                    </p:animEffect>
                                    <p:set>
                                      <p:cBhvr>
                                        <p:cTn dur="1" fill="hold">
                                          <p:stCondLst>
                                            <p:cond delay="1000"/>
                                          </p:stCondLst>
                                        </p:cTn>
                                        <p:tgtEl>
                                          <p:spTgt spid="2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3"/>
          <p:cNvPicPr preferRelativeResize="0"/>
          <p:nvPr/>
        </p:nvPicPr>
        <p:blipFill>
          <a:blip r:embed="rId3">
            <a:alphaModFix/>
          </a:blip>
          <a:stretch>
            <a:fillRect/>
          </a:stretch>
        </p:blipFill>
        <p:spPr>
          <a:xfrm>
            <a:off x="4496550" y="1265525"/>
            <a:ext cx="3954299" cy="2757193"/>
          </a:xfrm>
          <a:prstGeom prst="rect">
            <a:avLst/>
          </a:prstGeom>
          <a:noFill/>
          <a:ln>
            <a:noFill/>
          </a:ln>
        </p:spPr>
      </p:pic>
      <p:sp>
        <p:nvSpPr>
          <p:cNvPr id="292" name="Google Shape;29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Microsoft CDN Latency and Inflation Really Matter</a:t>
            </a:r>
            <a:endParaRPr/>
          </a:p>
        </p:txBody>
      </p:sp>
      <p:sp>
        <p:nvSpPr>
          <p:cNvPr id="293" name="Google Shape;293;p33"/>
          <p:cNvSpPr txBox="1"/>
          <p:nvPr>
            <p:ph idx="1" type="body"/>
          </p:nvPr>
        </p:nvSpPr>
        <p:spPr>
          <a:xfrm>
            <a:off x="245050" y="3802950"/>
            <a:ext cx="3954300" cy="103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Latency to Microsoft is low, but inflated paths could really hurt users!</a:t>
            </a:r>
            <a:endParaRPr/>
          </a:p>
        </p:txBody>
      </p:sp>
      <p:pic>
        <p:nvPicPr>
          <p:cNvPr id="294" name="Google Shape;294;p33"/>
          <p:cNvPicPr preferRelativeResize="0"/>
          <p:nvPr/>
        </p:nvPicPr>
        <p:blipFill>
          <a:blip r:embed="rId4">
            <a:alphaModFix/>
          </a:blip>
          <a:stretch>
            <a:fillRect/>
          </a:stretch>
        </p:blipFill>
        <p:spPr>
          <a:xfrm>
            <a:off x="1173187" y="1700616"/>
            <a:ext cx="1762425" cy="338925"/>
          </a:xfrm>
          <a:prstGeom prst="rect">
            <a:avLst/>
          </a:prstGeom>
          <a:noFill/>
          <a:ln>
            <a:noFill/>
          </a:ln>
        </p:spPr>
      </p:pic>
      <p:pic>
        <p:nvPicPr>
          <p:cNvPr id="295" name="Google Shape;295;p33"/>
          <p:cNvPicPr preferRelativeResize="0"/>
          <p:nvPr/>
        </p:nvPicPr>
        <p:blipFill>
          <a:blip r:embed="rId5">
            <a:alphaModFix/>
          </a:blip>
          <a:stretch>
            <a:fillRect/>
          </a:stretch>
        </p:blipFill>
        <p:spPr>
          <a:xfrm>
            <a:off x="1079050" y="2755925"/>
            <a:ext cx="2255520" cy="338328"/>
          </a:xfrm>
          <a:prstGeom prst="rect">
            <a:avLst/>
          </a:prstGeom>
          <a:noFill/>
          <a:ln>
            <a:noFill/>
          </a:ln>
        </p:spPr>
      </p:pic>
      <p:sp>
        <p:nvSpPr>
          <p:cNvPr id="296" name="Google Shape;296;p33"/>
          <p:cNvSpPr/>
          <p:nvPr/>
        </p:nvSpPr>
        <p:spPr>
          <a:xfrm rot="-5400000">
            <a:off x="6033775" y="1829925"/>
            <a:ext cx="294600" cy="16284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33"/>
          <p:cNvSpPr txBox="1"/>
          <p:nvPr>
            <p:ph idx="1" type="body"/>
          </p:nvPr>
        </p:nvSpPr>
        <p:spPr>
          <a:xfrm>
            <a:off x="300758" y="2238775"/>
            <a:ext cx="2255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Latency per page load:</a:t>
            </a:r>
            <a:endParaRPr sz="1600"/>
          </a:p>
        </p:txBody>
      </p:sp>
      <p:sp>
        <p:nvSpPr>
          <p:cNvPr id="299" name="Google Shape;299;p33"/>
          <p:cNvSpPr txBox="1"/>
          <p:nvPr>
            <p:ph idx="1" type="body"/>
          </p:nvPr>
        </p:nvSpPr>
        <p:spPr>
          <a:xfrm>
            <a:off x="300749" y="1248175"/>
            <a:ext cx="2634900" cy="572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sz="1600"/>
              <a:t>Number of </a:t>
            </a:r>
            <a:r>
              <a:rPr lang="en" sz="1600"/>
              <a:t>RTTs per page load:</a:t>
            </a:r>
            <a:endParaRPr sz="1600"/>
          </a:p>
        </p:txBody>
      </p:sp>
      <p:sp>
        <p:nvSpPr>
          <p:cNvPr id="300" name="Google Shape;300;p33"/>
          <p:cNvSpPr/>
          <p:nvPr/>
        </p:nvSpPr>
        <p:spPr>
          <a:xfrm>
            <a:off x="5313200" y="2161425"/>
            <a:ext cx="279600" cy="335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txBox="1"/>
          <p:nvPr/>
        </p:nvSpPr>
        <p:spPr>
          <a:xfrm>
            <a:off x="6182225" y="2701800"/>
            <a:ext cx="16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 Root’s Inflation</a:t>
            </a:r>
            <a:endParaRPr b="1"/>
          </a:p>
        </p:txBody>
      </p:sp>
      <p:sp>
        <p:nvSpPr>
          <p:cNvPr id="302" name="Google Shape;302;p33"/>
          <p:cNvSpPr txBox="1"/>
          <p:nvPr/>
        </p:nvSpPr>
        <p:spPr>
          <a:xfrm>
            <a:off x="800575" y="3088750"/>
            <a:ext cx="1118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Latency</a:t>
            </a:r>
            <a:br>
              <a:rPr lang="en" sz="1000"/>
            </a:br>
            <a:r>
              <a:rPr lang="en" sz="1000"/>
              <a:t>Per Page Load</a:t>
            </a:r>
            <a:endParaRPr sz="1000"/>
          </a:p>
        </p:txBody>
      </p:sp>
      <p:sp>
        <p:nvSpPr>
          <p:cNvPr id="303" name="Google Shape;303;p33"/>
          <p:cNvSpPr txBox="1"/>
          <p:nvPr/>
        </p:nvSpPr>
        <p:spPr>
          <a:xfrm>
            <a:off x="2496070" y="3088750"/>
            <a:ext cx="686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Latency</a:t>
            </a:r>
            <a:br>
              <a:rPr lang="en" sz="1000"/>
            </a:br>
            <a:r>
              <a:rPr lang="en" sz="1000"/>
              <a:t>Per RTT</a:t>
            </a:r>
            <a:endParaRPr sz="1000"/>
          </a:p>
        </p:txBody>
      </p:sp>
      <p:sp>
        <p:nvSpPr>
          <p:cNvPr id="304" name="Google Shape;304;p33"/>
          <p:cNvSpPr/>
          <p:nvPr/>
        </p:nvSpPr>
        <p:spPr>
          <a:xfrm rot="1682886">
            <a:off x="2565226" y="2064702"/>
            <a:ext cx="124412" cy="666054"/>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0"/>
                                        </p:tgtEl>
                                      </p:cBhvr>
                                    </p:animEffect>
                                    <p:set>
                                      <p:cBhvr>
                                        <p:cTn dur="1" fill="hold">
                                          <p:stCondLst>
                                            <p:cond delay="1000"/>
                                          </p:stCondLst>
                                        </p:cTn>
                                        <p:tgtEl>
                                          <p:spTgt spid="3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a:t>
            </a:r>
            <a:endParaRPr/>
          </a:p>
        </p:txBody>
      </p:sp>
      <p:sp>
        <p:nvSpPr>
          <p:cNvPr id="310" name="Google Shape;3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Inflation in the root DNS is large, but root DNS latency hardly matters to users, despite the news posts, studies, and growth.</a:t>
            </a:r>
            <a:endParaRPr/>
          </a:p>
          <a:p>
            <a:pPr indent="-342900" lvl="0" marL="457200" rtl="0" algn="l">
              <a:spcBef>
                <a:spcPts val="0"/>
              </a:spcBef>
              <a:spcAft>
                <a:spcPts val="0"/>
              </a:spcAft>
              <a:buSzPts val="1800"/>
              <a:buAutoNum type="arabicPeriod"/>
            </a:pPr>
            <a:r>
              <a:rPr lang="en"/>
              <a:t>On the other hand, CDN latency </a:t>
            </a:r>
            <a:r>
              <a:rPr i="1" lang="en"/>
              <a:t>does</a:t>
            </a:r>
            <a:r>
              <a:rPr lang="en"/>
              <a:t> matter.</a:t>
            </a:r>
            <a:endParaRPr/>
          </a:p>
          <a:p>
            <a:pPr indent="-342900" lvl="0" marL="457200" rtl="0" algn="l">
              <a:spcBef>
                <a:spcPts val="0"/>
              </a:spcBef>
              <a:spcAft>
                <a:spcPts val="0"/>
              </a:spcAft>
              <a:buSzPts val="1800"/>
              <a:buAutoNum type="arabicPeriod"/>
            </a:pPr>
            <a:r>
              <a:rPr lang="en"/>
              <a:t>And, possibly as a result, CDN inflation can be kept quite low.</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lnSpc>
                <a:spcPct val="100000"/>
              </a:lnSpc>
              <a:spcBef>
                <a:spcPts val="1200"/>
              </a:spcBef>
              <a:spcAft>
                <a:spcPts val="0"/>
              </a:spcAft>
              <a:buNone/>
            </a:pPr>
            <a:r>
              <a:rPr lang="en" sz="2100">
                <a:solidFill>
                  <a:srgbClr val="000000"/>
                </a:solidFill>
              </a:rPr>
              <a:t>Why is inflation so different?</a:t>
            </a:r>
            <a:endParaRPr sz="2100">
              <a:solidFill>
                <a:srgbClr val="000000"/>
              </a:solidFill>
            </a:endParaRPr>
          </a:p>
          <a:p>
            <a:pPr indent="457200" lvl="0" marL="2286000" rtl="0" algn="l">
              <a:spcBef>
                <a:spcPts val="0"/>
              </a:spcBef>
              <a:spcAft>
                <a:spcPts val="1200"/>
              </a:spcAft>
              <a:buNone/>
            </a:pPr>
            <a:r>
              <a:t/>
            </a:r>
            <a:endParaRPr/>
          </a:p>
        </p:txBody>
      </p:sp>
      <p:sp>
        <p:nvSpPr>
          <p:cNvPr id="311" name="Google Shape;31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0" st="0"/>
                                            </p:txEl>
                                          </p:spTgt>
                                        </p:tgtEl>
                                        <p:attrNameLst>
                                          <p:attrName>style.visibility</p:attrName>
                                        </p:attrNameLst>
                                      </p:cBhvr>
                                      <p:to>
                                        <p:strVal val="visible"/>
                                      </p:to>
                                    </p:set>
                                    <p:animEffect filter="fade" transition="in">
                                      <p:cBhvr>
                                        <p:cTn dur="1000"/>
                                        <p:tgtEl>
                                          <p:spTgt spid="3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1" st="1"/>
                                            </p:txEl>
                                          </p:spTgt>
                                        </p:tgtEl>
                                        <p:attrNameLst>
                                          <p:attrName>style.visibility</p:attrName>
                                        </p:attrNameLst>
                                      </p:cBhvr>
                                      <p:to>
                                        <p:strVal val="visible"/>
                                      </p:to>
                                    </p:set>
                                    <p:animEffect filter="fade" transition="in">
                                      <p:cBhvr>
                                        <p:cTn dur="1000"/>
                                        <p:tgtEl>
                                          <p:spTgt spid="3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2" st="2"/>
                                            </p:txEl>
                                          </p:spTgt>
                                        </p:tgtEl>
                                        <p:attrNameLst>
                                          <p:attrName>style.visibility</p:attrName>
                                        </p:attrNameLst>
                                      </p:cBhvr>
                                      <p:to>
                                        <p:strVal val="visible"/>
                                      </p:to>
                                    </p:set>
                                    <p:animEffect filter="fade" transition="in">
                                      <p:cBhvr>
                                        <p:cTn dur="1000"/>
                                        <p:tgtEl>
                                          <p:spTgt spid="3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3" st="3"/>
                                            </p:txEl>
                                          </p:spTgt>
                                        </p:tgtEl>
                                        <p:attrNameLst>
                                          <p:attrName>style.visibility</p:attrName>
                                        </p:attrNameLst>
                                      </p:cBhvr>
                                      <p:to>
                                        <p:strVal val="visible"/>
                                      </p:to>
                                    </p:set>
                                    <p:animEffect filter="fade" transition="in">
                                      <p:cBhvr>
                                        <p:cTn dur="1000"/>
                                        <p:tgtEl>
                                          <p:spTgt spid="3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4" st="4"/>
                                            </p:txEl>
                                          </p:spTgt>
                                        </p:tgtEl>
                                        <p:attrNameLst>
                                          <p:attrName>style.visibility</p:attrName>
                                        </p:attrNameLst>
                                      </p:cBhvr>
                                      <p:to>
                                        <p:strVal val="visible"/>
                                      </p:to>
                                    </p:set>
                                    <p:animEffect filter="fade" transition="in">
                                      <p:cBhvr>
                                        <p:cTn dur="1000"/>
                                        <p:tgtEl>
                                          <p:spTgt spid="3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5" st="5"/>
                                            </p:txEl>
                                          </p:spTgt>
                                        </p:tgtEl>
                                        <p:attrNameLst>
                                          <p:attrName>style.visibility</p:attrName>
                                        </p:attrNameLst>
                                      </p:cBhvr>
                                      <p:to>
                                        <p:strVal val="visible"/>
                                      </p:to>
                                    </p:set>
                                    <p:animEffect filter="fade" transition="in">
                                      <p:cBhvr>
                                        <p:cTn dur="1000"/>
                                        <p:tgtEl>
                                          <p:spTgt spid="3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6" st="6"/>
                                            </p:txEl>
                                          </p:spTgt>
                                        </p:tgtEl>
                                        <p:attrNameLst>
                                          <p:attrName>style.visibility</p:attrName>
                                        </p:attrNameLst>
                                      </p:cBhvr>
                                      <p:to>
                                        <p:strVal val="visible"/>
                                      </p:to>
                                    </p:set>
                                    <p:animEffect filter="fade" transition="in">
                                      <p:cBhvr>
                                        <p:cTn dur="1000"/>
                                        <p:tgtEl>
                                          <p:spTgt spid="31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7" name="Google Shape;31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CCCC"/>
                </a:solidFill>
              </a:rPr>
              <a:t>Motivation</a:t>
            </a:r>
            <a:endParaRPr b="1">
              <a:solidFill>
                <a:srgbClr val="CCCCCC"/>
              </a:solidFill>
            </a:endParaRPr>
          </a:p>
          <a:p>
            <a:pPr indent="0" lvl="0" marL="0" rtl="0" algn="l">
              <a:spcBef>
                <a:spcPts val="1200"/>
              </a:spcBef>
              <a:spcAft>
                <a:spcPts val="0"/>
              </a:spcAft>
              <a:buNone/>
            </a:pPr>
            <a:r>
              <a:rPr lang="en">
                <a:solidFill>
                  <a:srgbClr val="CCCCCC"/>
                </a:solidFill>
              </a:rPr>
              <a:t>Background and Definitions</a:t>
            </a:r>
            <a:endParaRPr>
              <a:solidFill>
                <a:srgbClr val="CCCCCC"/>
              </a:solidFill>
            </a:endParaRPr>
          </a:p>
          <a:p>
            <a:pPr indent="0" lvl="0" marL="0" rtl="0" algn="l">
              <a:spcBef>
                <a:spcPts val="1200"/>
              </a:spcBef>
              <a:spcAft>
                <a:spcPts val="0"/>
              </a:spcAft>
              <a:buNone/>
            </a:pPr>
            <a:r>
              <a:rPr lang="en">
                <a:solidFill>
                  <a:srgbClr val="CCCCCC"/>
                </a:solidFill>
              </a:rPr>
              <a:t>Root DNS and Microsoft’s CDN</a:t>
            </a:r>
            <a:endParaRPr>
              <a:solidFill>
                <a:srgbClr val="CCCCCC"/>
              </a:solidFill>
            </a:endParaRPr>
          </a:p>
          <a:p>
            <a:pPr indent="0" lvl="0" marL="0" rtl="0" algn="l">
              <a:spcBef>
                <a:spcPts val="1200"/>
              </a:spcBef>
              <a:spcAft>
                <a:spcPts val="0"/>
              </a:spcAft>
              <a:buNone/>
            </a:pPr>
            <a:r>
              <a:rPr lang="en">
                <a:solidFill>
                  <a:srgbClr val="CCCCCC"/>
                </a:solidFill>
              </a:rPr>
              <a:t>Inflation in Anycast Deployments</a:t>
            </a:r>
            <a:endParaRPr>
              <a:solidFill>
                <a:srgbClr val="CCCCCC"/>
              </a:solidFill>
            </a:endParaRPr>
          </a:p>
          <a:p>
            <a:pPr indent="0" lvl="0" marL="0" rtl="0" algn="l">
              <a:spcBef>
                <a:spcPts val="1200"/>
              </a:spcBef>
              <a:spcAft>
                <a:spcPts val="0"/>
              </a:spcAft>
              <a:buNone/>
            </a:pPr>
            <a:r>
              <a:rPr lang="en">
                <a:solidFill>
                  <a:srgbClr val="CCCCCC"/>
                </a:solidFill>
              </a:rPr>
              <a:t>Performance in Context</a:t>
            </a:r>
            <a:endParaRPr>
              <a:solidFill>
                <a:srgbClr val="CCCCCC"/>
              </a:solidFill>
            </a:endParaRPr>
          </a:p>
          <a:p>
            <a:pPr indent="0" lvl="0" marL="0" rtl="0" algn="l">
              <a:spcBef>
                <a:spcPts val="1200"/>
              </a:spcBef>
              <a:spcAft>
                <a:spcPts val="0"/>
              </a:spcAft>
              <a:buNone/>
            </a:pPr>
            <a:r>
              <a:rPr b="1" lang="en"/>
              <a:t>Investment and Incentive Shapes Deployments and Paths</a:t>
            </a:r>
            <a:endParaRPr b="1"/>
          </a:p>
          <a:p>
            <a:pPr indent="0" lvl="0" marL="0" rtl="0" algn="l">
              <a:spcBef>
                <a:spcPts val="1200"/>
              </a:spcBef>
              <a:spcAft>
                <a:spcPts val="1200"/>
              </a:spcAft>
              <a:buNone/>
            </a:pPr>
            <a:r>
              <a:t/>
            </a:r>
            <a:endParaRPr/>
          </a:p>
        </p:txBody>
      </p:sp>
      <p:sp>
        <p:nvSpPr>
          <p:cNvPr id="318" name="Google Shape;31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6"/>
          <p:cNvPicPr preferRelativeResize="0"/>
          <p:nvPr/>
        </p:nvPicPr>
        <p:blipFill>
          <a:blip r:embed="rId3">
            <a:alphaModFix/>
          </a:blip>
          <a:stretch>
            <a:fillRect/>
          </a:stretch>
        </p:blipFill>
        <p:spPr>
          <a:xfrm>
            <a:off x="311701" y="1661111"/>
            <a:ext cx="3682202" cy="1432974"/>
          </a:xfrm>
          <a:prstGeom prst="rect">
            <a:avLst/>
          </a:prstGeom>
          <a:noFill/>
          <a:ln>
            <a:noFill/>
          </a:ln>
        </p:spPr>
      </p:pic>
      <p:sp>
        <p:nvSpPr>
          <p:cNvPr id="324" name="Google Shape;32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220"/>
              <a:t>AS Paths to Microsoft are Short, &amp; Short Paths Have Less Inflation</a:t>
            </a:r>
            <a:endParaRPr sz="2220"/>
          </a:p>
        </p:txBody>
      </p:sp>
      <p:sp>
        <p:nvSpPr>
          <p:cNvPr id="325" name="Google Shape;325;p36"/>
          <p:cNvSpPr txBox="1"/>
          <p:nvPr>
            <p:ph idx="1" type="body"/>
          </p:nvPr>
        </p:nvSpPr>
        <p:spPr>
          <a:xfrm>
            <a:off x="311700" y="1076275"/>
            <a:ext cx="8454600" cy="379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Direct paths sidestep the challenges of BGP: paths through peers and shorter AS paths are preferred.</a:t>
            </a:r>
            <a:endParaRPr/>
          </a:p>
          <a:p>
            <a:pPr indent="0" lvl="0" marL="0" rtl="0" algn="l">
              <a:spcBef>
                <a:spcPts val="1200"/>
              </a:spcBef>
              <a:spcAft>
                <a:spcPts val="1200"/>
              </a:spcAft>
              <a:buNone/>
            </a:pPr>
            <a:r>
              <a:rPr lang="en"/>
              <a:t>Microsoft invests in expensive peering relationships, and optimizes routing.</a:t>
            </a:r>
            <a:endParaRPr/>
          </a:p>
        </p:txBody>
      </p:sp>
      <p:sp>
        <p:nvSpPr>
          <p:cNvPr id="326" name="Google Shape;32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7" name="Google Shape;327;p36"/>
          <p:cNvPicPr preferRelativeResize="0"/>
          <p:nvPr/>
        </p:nvPicPr>
        <p:blipFill>
          <a:blip r:embed="rId4">
            <a:alphaModFix/>
          </a:blip>
          <a:stretch>
            <a:fillRect/>
          </a:stretch>
        </p:blipFill>
        <p:spPr>
          <a:xfrm>
            <a:off x="4232000" y="1555400"/>
            <a:ext cx="4651576" cy="1644399"/>
          </a:xfrm>
          <a:prstGeom prst="rect">
            <a:avLst/>
          </a:prstGeom>
          <a:noFill/>
          <a:ln>
            <a:noFill/>
          </a:ln>
        </p:spPr>
      </p:pic>
      <p:sp>
        <p:nvSpPr>
          <p:cNvPr id="328" name="Google Shape;328;p36"/>
          <p:cNvSpPr txBox="1"/>
          <p:nvPr/>
        </p:nvSpPr>
        <p:spPr>
          <a:xfrm>
            <a:off x="899250" y="3094075"/>
            <a:ext cx="716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AS path lengths and correlation between AS path length and inflation, as measured from RIPE Atlas. Root letters are listed in size order.</a:t>
            </a:r>
            <a:endParaRPr sz="900"/>
          </a:p>
        </p:txBody>
      </p:sp>
      <p:sp>
        <p:nvSpPr>
          <p:cNvPr id="329" name="Google Shape;329;p36"/>
          <p:cNvSpPr/>
          <p:nvPr/>
        </p:nvSpPr>
        <p:spPr>
          <a:xfrm rot="-9528699">
            <a:off x="467607" y="2888978"/>
            <a:ext cx="171815" cy="580903"/>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4896082" y="1841982"/>
            <a:ext cx="171900" cy="5808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667950" y="2145300"/>
            <a:ext cx="231300" cy="217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959350" y="2571750"/>
            <a:ext cx="231300" cy="217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txBox="1"/>
          <p:nvPr/>
        </p:nvSpPr>
        <p:spPr>
          <a:xfrm>
            <a:off x="1364850" y="1337900"/>
            <a:ext cx="157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Path Lengths</a:t>
            </a:r>
            <a:endParaRPr/>
          </a:p>
        </p:txBody>
      </p:sp>
      <p:sp>
        <p:nvSpPr>
          <p:cNvPr id="334" name="Google Shape;334;p36"/>
          <p:cNvSpPr txBox="1"/>
          <p:nvPr/>
        </p:nvSpPr>
        <p:spPr>
          <a:xfrm>
            <a:off x="5206436" y="1337900"/>
            <a:ext cx="270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Path Length vs. Inflation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xit" presetID="10" presetSubtype="0">
                                  <p:stCondLst>
                                    <p:cond delay="0"/>
                                  </p:stCondLst>
                                  <p:childTnLst>
                                    <p:animEffect filter="fade" transition="out">
                                      <p:cBhvr>
                                        <p:cTn dur="1000"/>
                                        <p:tgtEl>
                                          <p:spTgt spid="331"/>
                                        </p:tgtEl>
                                      </p:cBhvr>
                                    </p:animEffect>
                                    <p:set>
                                      <p:cBhvr>
                                        <p:cTn dur="1" fill="hold">
                                          <p:stCondLst>
                                            <p:cond delay="1000"/>
                                          </p:stCondLst>
                                        </p:cTn>
                                        <p:tgtEl>
                                          <p:spTgt spid="3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2"/>
                                        </p:tgtEl>
                                      </p:cBhvr>
                                    </p:animEffect>
                                    <p:set>
                                      <p:cBhvr>
                                        <p:cTn dur="1" fill="hold">
                                          <p:stCondLst>
                                            <p:cond delay="1000"/>
                                          </p:stCondLst>
                                        </p:cTn>
                                        <p:tgtEl>
                                          <p:spTgt spid="33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1000"/>
                                        <p:tgtEl>
                                          <p:spTgt spid="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Effect filter="fade" transition="in">
                                      <p:cBhvr>
                                        <p:cTn dur="1000"/>
                                        <p:tgtEl>
                                          <p:spTgt spid="3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animEffect filter="fade" transition="in">
                                      <p:cBhvr>
                                        <p:cTn dur="1000"/>
                                        <p:tgtEl>
                                          <p:spTgt spid="3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3" st="3"/>
                                            </p:txEl>
                                          </p:spTgt>
                                        </p:tgtEl>
                                        <p:attrNameLst>
                                          <p:attrName>style.visibility</p:attrName>
                                        </p:attrNameLst>
                                      </p:cBhvr>
                                      <p:to>
                                        <p:strVal val="visible"/>
                                      </p:to>
                                    </p:set>
                                    <p:animEffect filter="fade" transition="in">
                                      <p:cBhvr>
                                        <p:cTn dur="1000"/>
                                        <p:tgtEl>
                                          <p:spTgt spid="3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4" st="4"/>
                                            </p:txEl>
                                          </p:spTgt>
                                        </p:tgtEl>
                                        <p:attrNameLst>
                                          <p:attrName>style.visibility</p:attrName>
                                        </p:attrNameLst>
                                      </p:cBhvr>
                                      <p:to>
                                        <p:strVal val="visible"/>
                                      </p:to>
                                    </p:set>
                                    <p:animEffect filter="fade" transition="in">
                                      <p:cBhvr>
                                        <p:cTn dur="1000"/>
                                        <p:tgtEl>
                                          <p:spTgt spid="3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5" st="5"/>
                                            </p:txEl>
                                          </p:spTgt>
                                        </p:tgtEl>
                                        <p:attrNameLst>
                                          <p:attrName>style.visibility</p:attrName>
                                        </p:attrNameLst>
                                      </p:cBhvr>
                                      <p:to>
                                        <p:strVal val="visible"/>
                                      </p:to>
                                    </p:set>
                                    <p:animEffect filter="fade" transition="in">
                                      <p:cBhvr>
                                        <p:cTn dur="1000"/>
                                        <p:tgtEl>
                                          <p:spTgt spid="3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6" st="6"/>
                                            </p:txEl>
                                          </p:spTgt>
                                        </p:tgtEl>
                                        <p:attrNameLst>
                                          <p:attrName>style.visibility</p:attrName>
                                        </p:attrNameLst>
                                      </p:cBhvr>
                                      <p:to>
                                        <p:strVal val="visible"/>
                                      </p:to>
                                    </p:set>
                                    <p:animEffect filter="fade" transition="in">
                                      <p:cBhvr>
                                        <p:cTn dur="1000"/>
                                        <p:tgtEl>
                                          <p:spTgt spid="32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Larger Deployments Lower Latency </a:t>
            </a:r>
            <a:r>
              <a:rPr i="1" lang="en"/>
              <a:t>and </a:t>
            </a:r>
            <a:r>
              <a:rPr lang="en"/>
              <a:t>Efficiency</a:t>
            </a:r>
            <a:endParaRPr/>
          </a:p>
        </p:txBody>
      </p:sp>
      <p:sp>
        <p:nvSpPr>
          <p:cNvPr id="340" name="Google Shape;340;p37"/>
          <p:cNvSpPr txBox="1"/>
          <p:nvPr>
            <p:ph idx="1" type="body"/>
          </p:nvPr>
        </p:nvSpPr>
        <p:spPr>
          <a:xfrm>
            <a:off x="311700" y="1152475"/>
            <a:ext cx="3518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Although fewer users visit their closest site in larger deployments, the site </a:t>
            </a:r>
            <a:r>
              <a:rPr lang="en"/>
              <a:t>users do hit is still pretty close.</a:t>
            </a:r>
            <a:endParaRPr/>
          </a:p>
          <a:p>
            <a:pPr indent="0" lvl="0" marL="0" rtl="0" algn="l">
              <a:spcBef>
                <a:spcPts val="1200"/>
              </a:spcBef>
              <a:spcAft>
                <a:spcPts val="0"/>
              </a:spcAft>
              <a:buNone/>
            </a:pPr>
            <a:r>
              <a:rPr lang="en"/>
              <a:t>Having low latency options is more important than hitting the closest site.</a:t>
            </a:r>
            <a:endParaRPr/>
          </a:p>
          <a:p>
            <a:pPr indent="0" lvl="0" marL="0" rtl="0" algn="l">
              <a:spcBef>
                <a:spcPts val="1200"/>
              </a:spcBef>
              <a:spcAft>
                <a:spcPts val="1200"/>
              </a:spcAft>
              <a:buNone/>
            </a:pPr>
            <a:r>
              <a:rPr lang="en"/>
              <a:t>Efficiency is a misleading metric!</a:t>
            </a:r>
            <a:endParaRPr/>
          </a:p>
        </p:txBody>
      </p:sp>
      <p:sp>
        <p:nvSpPr>
          <p:cNvPr id="341" name="Google Shape;34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2" name="Google Shape;342;p37"/>
          <p:cNvPicPr preferRelativeResize="0"/>
          <p:nvPr/>
        </p:nvPicPr>
        <p:blipFill>
          <a:blip r:embed="rId3">
            <a:alphaModFix/>
          </a:blip>
          <a:stretch>
            <a:fillRect/>
          </a:stretch>
        </p:blipFill>
        <p:spPr>
          <a:xfrm>
            <a:off x="3885150" y="1152475"/>
            <a:ext cx="5008804" cy="2665818"/>
          </a:xfrm>
          <a:prstGeom prst="rect">
            <a:avLst/>
          </a:prstGeom>
          <a:noFill/>
          <a:ln>
            <a:noFill/>
          </a:ln>
        </p:spPr>
      </p:pic>
      <p:sp>
        <p:nvSpPr>
          <p:cNvPr id="343" name="Google Shape;343;p37"/>
          <p:cNvSpPr txBox="1"/>
          <p:nvPr/>
        </p:nvSpPr>
        <p:spPr>
          <a:xfrm>
            <a:off x="4289850" y="3808550"/>
            <a:ext cx="4199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t>Efficiency</a:t>
            </a:r>
            <a:r>
              <a:rPr lang="en" sz="1100"/>
              <a:t> is the percent of users that visit their </a:t>
            </a:r>
            <a:r>
              <a:rPr lang="en" sz="1100"/>
              <a:t>closest</a:t>
            </a:r>
            <a:r>
              <a:rPr lang="en" sz="1100"/>
              <a:t> site. Larger deployments offer lower latency, but are less efficient.</a:t>
            </a:r>
            <a:endParaRPr sz="1100"/>
          </a:p>
        </p:txBody>
      </p:sp>
      <p:sp>
        <p:nvSpPr>
          <p:cNvPr id="344" name="Google Shape;344;p37"/>
          <p:cNvSpPr/>
          <p:nvPr/>
        </p:nvSpPr>
        <p:spPr>
          <a:xfrm rot="904778">
            <a:off x="6866473" y="1413989"/>
            <a:ext cx="171816" cy="580729"/>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rot="-524313">
            <a:off x="8515552" y="2393055"/>
            <a:ext cx="171794" cy="580638"/>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rot="5069311">
            <a:off x="4783398" y="998028"/>
            <a:ext cx="171794" cy="580758"/>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rot="-664468">
            <a:off x="6198112" y="2393151"/>
            <a:ext cx="171799" cy="58047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rot="-3053203">
            <a:off x="5226286" y="1493497"/>
            <a:ext cx="171672" cy="1615418"/>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xit" presetID="10" presetSubtype="0">
                                  <p:stCondLst>
                                    <p:cond delay="0"/>
                                  </p:stCondLst>
                                  <p:childTnLst>
                                    <p:animEffect filter="fade" transition="out">
                                      <p:cBhvr>
                                        <p:cTn dur="1000"/>
                                        <p:tgtEl>
                                          <p:spTgt spid="348"/>
                                        </p:tgtEl>
                                      </p:cBhvr>
                                    </p:animEffect>
                                    <p:set>
                                      <p:cBhvr>
                                        <p:cTn dur="1" fill="hold">
                                          <p:stCondLst>
                                            <p:cond delay="1000"/>
                                          </p:stCondLst>
                                        </p:cTn>
                                        <p:tgtEl>
                                          <p:spTgt spid="3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aphicFrame>
        <p:nvGraphicFramePr>
          <p:cNvPr id="353" name="Google Shape;353;p38"/>
          <p:cNvGraphicFramePr/>
          <p:nvPr/>
        </p:nvGraphicFramePr>
        <p:xfrm>
          <a:off x="845813" y="605870"/>
          <a:ext cx="3000000" cy="3000000"/>
        </p:xfrm>
        <a:graphic>
          <a:graphicData uri="http://schemas.openxmlformats.org/drawingml/2006/table">
            <a:tbl>
              <a:tblPr>
                <a:noFill/>
                <a:tableStyleId>{2B38AD5F-5DAA-4412-9DF3-CD5E5057B1B6}</a:tableStyleId>
              </a:tblPr>
              <a:tblGrid>
                <a:gridCol w="1064625"/>
                <a:gridCol w="1064625"/>
                <a:gridCol w="1064625"/>
                <a:gridCol w="1064625"/>
                <a:gridCol w="1064625"/>
                <a:gridCol w="1064625"/>
                <a:gridCol w="1064625"/>
              </a:tblGrid>
              <a:tr h="396200">
                <a:tc rowSpan="2">
                  <a:txBody>
                    <a:bodyPr/>
                    <a:lstStyle/>
                    <a:p>
                      <a:pPr indent="0" lvl="0" marL="0" rtl="0" algn="ctr">
                        <a:spcBef>
                          <a:spcPts val="0"/>
                        </a:spcBef>
                        <a:spcAft>
                          <a:spcPts val="0"/>
                        </a:spcAft>
                        <a:buNone/>
                      </a:pPr>
                      <a:r>
                        <a:t/>
                      </a:r>
                      <a:endParaRPr sz="1100"/>
                    </a:p>
                  </a:txBody>
                  <a:tcPr marT="91425" marB="91425" marR="91425" marL="91425"/>
                </a:tc>
                <a:tc gridSpan="5">
                  <a:txBody>
                    <a:bodyPr/>
                    <a:lstStyle/>
                    <a:p>
                      <a:pPr indent="0" lvl="0" marL="0" rtl="0" algn="ctr">
                        <a:spcBef>
                          <a:spcPts val="0"/>
                        </a:spcBef>
                        <a:spcAft>
                          <a:spcPts val="0"/>
                        </a:spcAft>
                        <a:buNone/>
                      </a:pPr>
                      <a:r>
                        <a:rPr b="1" lang="en" sz="1200"/>
                        <a:t>Property</a:t>
                      </a:r>
                      <a:endParaRPr b="1" sz="1200"/>
                    </a:p>
                  </a:txBody>
                  <a:tcPr marT="91425" marB="91425" marR="91425" marL="91425"/>
                </a:tc>
                <a:tc hMerge="1"/>
                <a:tc hMerge="1"/>
                <a:tc hMerge="1"/>
                <a:tc hMerge="1"/>
                <a:tc>
                  <a:txBody>
                    <a:bodyPr/>
                    <a:lstStyle/>
                    <a:p>
                      <a:pPr indent="0" lvl="0" marL="0" rtl="0" algn="ctr">
                        <a:spcBef>
                          <a:spcPts val="0"/>
                        </a:spcBef>
                        <a:spcAft>
                          <a:spcPts val="0"/>
                        </a:spcAft>
                        <a:buNone/>
                      </a:pPr>
                      <a:r>
                        <a:t/>
                      </a:r>
                      <a:endParaRPr b="1" sz="1200"/>
                    </a:p>
                  </a:txBody>
                  <a:tcPr marT="91425" marB="91425" marR="91425" marL="91425">
                    <a:lnB cap="flat" cmpd="sng" w="9525">
                      <a:solidFill>
                        <a:srgbClr val="9E9E9E"/>
                      </a:solidFill>
                      <a:prstDash val="solid"/>
                      <a:round/>
                      <a:headEnd len="sm" w="sm" type="none"/>
                      <a:tailEnd len="sm" w="sm" type="none"/>
                    </a:lnB>
                  </a:tcPr>
                </a:tc>
              </a:tr>
              <a:tr h="822925">
                <a:tc vMerge="1"/>
                <a:tc>
                  <a:txBody>
                    <a:bodyPr/>
                    <a:lstStyle/>
                    <a:p>
                      <a:pPr indent="0" lvl="0" marL="0" rtl="0" algn="ctr">
                        <a:spcBef>
                          <a:spcPts val="0"/>
                        </a:spcBef>
                        <a:spcAft>
                          <a:spcPts val="0"/>
                        </a:spcAft>
                        <a:buNone/>
                      </a:pPr>
                      <a:r>
                        <a:rPr lang="en" sz="1100"/>
                        <a:t>Total</a:t>
                      </a:r>
                      <a:r>
                        <a:rPr lang="en" sz="1100"/>
                        <a:t> Sites</a:t>
                      </a:r>
                      <a:endParaRPr sz="1100"/>
                    </a:p>
                  </a:txBody>
                  <a:tcPr marT="91425" marB="91425" marR="91425" marL="91425">
                    <a:solidFill>
                      <a:srgbClr val="FFE599"/>
                    </a:solidFill>
                  </a:tcPr>
                </a:tc>
                <a:tc>
                  <a:txBody>
                    <a:bodyPr/>
                    <a:lstStyle/>
                    <a:p>
                      <a:pPr indent="0" lvl="0" marL="0" rtl="0" algn="ctr">
                        <a:spcBef>
                          <a:spcPts val="0"/>
                        </a:spcBef>
                        <a:spcAft>
                          <a:spcPts val="0"/>
                        </a:spcAft>
                        <a:buNone/>
                      </a:pPr>
                      <a:r>
                        <a:rPr lang="en" sz="1100"/>
                        <a:t>Sites per Deployment</a:t>
                      </a:r>
                      <a:endParaRPr sz="1100"/>
                    </a:p>
                  </a:txBody>
                  <a:tcPr marT="91425" marB="91425" marR="91425" marL="91425">
                    <a:lnR cap="flat" cmpd="sng" w="9525">
                      <a:solidFill>
                        <a:srgbClr val="9E9E9E"/>
                      </a:solidFill>
                      <a:prstDash val="solid"/>
                      <a:round/>
                      <a:headEnd len="sm" w="sm" type="none"/>
                      <a:tailEnd len="sm" w="sm" type="none"/>
                    </a:lnR>
                    <a:solidFill>
                      <a:srgbClr val="FFE599"/>
                    </a:solidFill>
                  </a:tcPr>
                </a:tc>
                <a:tc>
                  <a:txBody>
                    <a:bodyPr/>
                    <a:lstStyle/>
                    <a:p>
                      <a:pPr indent="0" lvl="0" marL="0" rtl="0" algn="ctr">
                        <a:spcBef>
                          <a:spcPts val="0"/>
                        </a:spcBef>
                        <a:spcAft>
                          <a:spcPts val="0"/>
                        </a:spcAft>
                        <a:buNone/>
                      </a:pPr>
                      <a:r>
                        <a:rPr lang="en" sz="1100"/>
                        <a:t>Prefix to Site Assignments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t>Connectivity per Site</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RTTs per Content Fetch</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Optimization Strategy</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36300">
                <a:tc>
                  <a:txBody>
                    <a:bodyPr/>
                    <a:lstStyle/>
                    <a:p>
                      <a:pPr indent="0" lvl="0" marL="0" rtl="0" algn="ctr">
                        <a:spcBef>
                          <a:spcPts val="0"/>
                        </a:spcBef>
                        <a:spcAft>
                          <a:spcPts val="0"/>
                        </a:spcAft>
                        <a:buNone/>
                      </a:pPr>
                      <a:r>
                        <a:rPr lang="en" sz="1100"/>
                        <a:t>Microsoft</a:t>
                      </a:r>
                      <a:endParaRPr sz="1100"/>
                    </a:p>
                  </a:txBody>
                  <a:tcPr marT="91425" marB="91425" marR="91425" marL="91425"/>
                </a:tc>
                <a:tc>
                  <a:txBody>
                    <a:bodyPr/>
                    <a:lstStyle/>
                    <a:p>
                      <a:pPr indent="0" lvl="0" marL="0" rtl="0" algn="ctr">
                        <a:spcBef>
                          <a:spcPts val="0"/>
                        </a:spcBef>
                        <a:spcAft>
                          <a:spcPts val="0"/>
                        </a:spcAft>
                        <a:buNone/>
                      </a:pPr>
                      <a:r>
                        <a:rPr lang="en" sz="1100"/>
                        <a:t>110</a:t>
                      </a:r>
                      <a:endParaRPr sz="1100"/>
                    </a:p>
                  </a:txBody>
                  <a:tcPr marT="91425" marB="91425" marR="91425" marL="91425">
                    <a:solidFill>
                      <a:srgbClr val="FFE599"/>
                    </a:solidFill>
                  </a:tcPr>
                </a:tc>
                <a:tc>
                  <a:txBody>
                    <a:bodyPr/>
                    <a:lstStyle/>
                    <a:p>
                      <a:pPr indent="0" lvl="0" marL="0" rtl="0" algn="ctr">
                        <a:spcBef>
                          <a:spcPts val="0"/>
                        </a:spcBef>
                        <a:spcAft>
                          <a:spcPts val="0"/>
                        </a:spcAft>
                        <a:buNone/>
                      </a:pPr>
                      <a:r>
                        <a:rPr lang="en" sz="1100"/>
                        <a:t>30-110</a:t>
                      </a:r>
                      <a:br>
                        <a:rPr lang="en" sz="1100"/>
                      </a:br>
                      <a:r>
                        <a:rPr lang="en" sz="1100"/>
                        <a:t>(regulatory restrictions)</a:t>
                      </a:r>
                      <a:endParaRPr sz="1100"/>
                    </a:p>
                  </a:txBody>
                  <a:tcPr marT="91425" marB="91425" marR="91425" marL="91425">
                    <a:lnR cap="flat" cmpd="sng" w="9525">
                      <a:solidFill>
                        <a:srgbClr val="9E9E9E"/>
                      </a:solidFill>
                      <a:prstDash val="solid"/>
                      <a:round/>
                      <a:headEnd len="sm" w="sm" type="none"/>
                      <a:tailEnd len="sm" w="sm" type="none"/>
                    </a:lnR>
                    <a:solidFill>
                      <a:srgbClr val="FFE599"/>
                    </a:solidFill>
                  </a:tcPr>
                </a:tc>
                <a:tc>
                  <a:txBody>
                    <a:bodyPr/>
                    <a:lstStyle/>
                    <a:p>
                      <a:pPr indent="0" lvl="0" marL="0" rtl="0" algn="ctr">
                        <a:spcBef>
                          <a:spcPts val="0"/>
                        </a:spcBef>
                        <a:spcAft>
                          <a:spcPts val="0"/>
                        </a:spcAft>
                        <a:buNone/>
                      </a:pPr>
                      <a:r>
                        <a:rPr lang="en" sz="1100"/>
                        <a:t>By application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t>Multiple Transit, 100s of Peers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At least 10</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Peering widely,</a:t>
                      </a:r>
                      <a:br>
                        <a:rPr lang="en" sz="1100"/>
                      </a:br>
                      <a:r>
                        <a:rPr lang="en" sz="1100"/>
                        <a:t>Global WAN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22925">
                <a:tc>
                  <a:txBody>
                    <a:bodyPr/>
                    <a:lstStyle/>
                    <a:p>
                      <a:pPr indent="0" lvl="0" marL="0" rtl="0" algn="ctr">
                        <a:spcBef>
                          <a:spcPts val="0"/>
                        </a:spcBef>
                        <a:spcAft>
                          <a:spcPts val="0"/>
                        </a:spcAft>
                        <a:buNone/>
                      </a:pPr>
                      <a:r>
                        <a:rPr lang="en" sz="1100"/>
                        <a:t>Akamai DNS</a:t>
                      </a:r>
                      <a:endParaRPr sz="1100"/>
                    </a:p>
                  </a:txBody>
                  <a:tcPr marT="91425" marB="91425" marR="91425" marL="91425"/>
                </a:tc>
                <a:tc>
                  <a:txBody>
                    <a:bodyPr/>
                    <a:lstStyle/>
                    <a:p>
                      <a:pPr indent="0" lvl="0" marL="0" rtl="0" algn="ctr">
                        <a:spcBef>
                          <a:spcPts val="0"/>
                        </a:spcBef>
                        <a:spcAft>
                          <a:spcPts val="0"/>
                        </a:spcAft>
                        <a:buNone/>
                      </a:pPr>
                      <a:r>
                        <a:rPr lang="en" sz="1100"/>
                        <a:t>Hundreds</a:t>
                      </a:r>
                      <a:endParaRPr sz="1100"/>
                    </a:p>
                  </a:txBody>
                  <a:tcPr marT="91425" marB="91425" marR="91425" marL="91425">
                    <a:solidFill>
                      <a:srgbClr val="FFE599"/>
                    </a:solidFill>
                  </a:tcPr>
                </a:tc>
                <a:tc>
                  <a:txBody>
                    <a:bodyPr/>
                    <a:lstStyle/>
                    <a:p>
                      <a:pPr indent="0" lvl="0" marL="0" rtl="0" algn="ctr">
                        <a:spcBef>
                          <a:spcPts val="0"/>
                        </a:spcBef>
                        <a:spcAft>
                          <a:spcPts val="0"/>
                        </a:spcAft>
                        <a:buNone/>
                      </a:pPr>
                      <a:r>
                        <a:rPr lang="en" sz="1100"/>
                        <a:t>25</a:t>
                      </a:r>
                      <a:br>
                        <a:rPr lang="en" sz="1100"/>
                      </a:br>
                      <a:r>
                        <a:rPr lang="en" sz="1100"/>
                        <a:t>(spread load, redundancy)</a:t>
                      </a:r>
                      <a:endParaRPr sz="1100"/>
                    </a:p>
                  </a:txBody>
                  <a:tcPr marT="91425" marB="91425" marR="91425" marL="91425">
                    <a:lnR cap="flat" cmpd="sng" w="9525">
                      <a:solidFill>
                        <a:srgbClr val="9E9E9E"/>
                      </a:solidFill>
                      <a:prstDash val="solid"/>
                      <a:round/>
                      <a:headEnd len="sm" w="sm" type="none"/>
                      <a:tailEnd len="sm" w="sm" type="none"/>
                    </a:lnR>
                    <a:solidFill>
                      <a:srgbClr val="FFE599"/>
                    </a:solidFill>
                  </a:tcPr>
                </a:tc>
                <a:tc>
                  <a:txBody>
                    <a:bodyPr/>
                    <a:lstStyle/>
                    <a:p>
                      <a:pPr indent="0" lvl="0" marL="0" rtl="0" algn="ctr">
                        <a:spcBef>
                          <a:spcPts val="0"/>
                        </a:spcBef>
                        <a:spcAft>
                          <a:spcPts val="0"/>
                        </a:spcAft>
                        <a:buNone/>
                      </a:pPr>
                      <a:r>
                        <a:rPr lang="en" sz="1100"/>
                        <a:t>For performance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rPr>
                        <a:t>1 Transit</a:t>
                      </a:r>
                      <a:br>
                        <a:rPr lang="en" sz="1100">
                          <a:solidFill>
                            <a:schemeClr val="dk1"/>
                          </a:solidFill>
                        </a:rPr>
                      </a:br>
                      <a:r>
                        <a:rPr lang="en" sz="1100">
                          <a:solidFill>
                            <a:schemeClr val="dk1"/>
                          </a:solidFill>
                        </a:rPr>
                        <a:t>1- 15 Peers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Probably Less than One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Intricate, automated optimization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sz="1100"/>
                        <a:t>Root DNS</a:t>
                      </a:r>
                      <a:endParaRPr sz="1100"/>
                    </a:p>
                  </a:txBody>
                  <a:tcPr marT="91425" marB="91425" marR="91425" marL="91425"/>
                </a:tc>
                <a:tc>
                  <a:txBody>
                    <a:bodyPr/>
                    <a:lstStyle/>
                    <a:p>
                      <a:pPr indent="0" lvl="0" marL="0" rtl="0" algn="ctr">
                        <a:spcBef>
                          <a:spcPts val="0"/>
                        </a:spcBef>
                        <a:spcAft>
                          <a:spcPts val="0"/>
                        </a:spcAft>
                        <a:buNone/>
                      </a:pPr>
                      <a:r>
                        <a:rPr lang="en" sz="1100"/>
                        <a:t>1400</a:t>
                      </a:r>
                      <a:endParaRPr sz="1100"/>
                    </a:p>
                  </a:txBody>
                  <a:tcPr marT="91425" marB="91425" marR="91425" marL="91425">
                    <a:solidFill>
                      <a:srgbClr val="FFE599"/>
                    </a:solidFill>
                  </a:tcPr>
                </a:tc>
                <a:tc>
                  <a:txBody>
                    <a:bodyPr/>
                    <a:lstStyle/>
                    <a:p>
                      <a:pPr indent="0" lvl="0" marL="0" rtl="0" algn="ctr">
                        <a:spcBef>
                          <a:spcPts val="0"/>
                        </a:spcBef>
                        <a:spcAft>
                          <a:spcPts val="0"/>
                        </a:spcAft>
                        <a:buNone/>
                      </a:pPr>
                      <a:r>
                        <a:rPr lang="en" sz="1100"/>
                        <a:t>6-250</a:t>
                      </a:r>
                      <a:br>
                        <a:rPr lang="en" sz="1100"/>
                      </a:br>
                      <a:r>
                        <a:rPr lang="en" sz="1100"/>
                        <a:t>(different orgs, same service)</a:t>
                      </a:r>
                      <a:endParaRPr sz="1100"/>
                    </a:p>
                  </a:txBody>
                  <a:tcPr marT="91425" marB="91425" marR="91425" marL="91425">
                    <a:lnR cap="flat" cmpd="sng" w="9525">
                      <a:solidFill>
                        <a:srgbClr val="9E9E9E"/>
                      </a:solidFill>
                      <a:prstDash val="solid"/>
                      <a:round/>
                      <a:headEnd len="sm" w="sm" type="none"/>
                      <a:tailEnd len="sm" w="sm" type="none"/>
                    </a:lnR>
                    <a:solidFill>
                      <a:srgbClr val="FFE599"/>
                    </a:solidFill>
                  </a:tcPr>
                </a:tc>
                <a:tc>
                  <a:txBody>
                    <a:bodyPr/>
                    <a:lstStyle/>
                    <a:p>
                      <a:pPr indent="0" lvl="0" marL="0" rtl="0" algn="ctr">
                        <a:spcBef>
                          <a:spcPts val="0"/>
                        </a:spcBef>
                        <a:spcAft>
                          <a:spcPts val="0"/>
                        </a:spcAft>
                        <a:buNone/>
                      </a:pPr>
                      <a:r>
                        <a:rPr lang="en" sz="1100"/>
                        <a:t>By root letter</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t>Various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Hardly Any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Caching with long TTLs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54" name="Google Shape;354;p38"/>
          <p:cNvGraphicFramePr/>
          <p:nvPr/>
        </p:nvGraphicFramePr>
        <p:xfrm>
          <a:off x="845813" y="605870"/>
          <a:ext cx="3000000" cy="3000000"/>
        </p:xfrm>
        <a:graphic>
          <a:graphicData uri="http://schemas.openxmlformats.org/drawingml/2006/table">
            <a:tbl>
              <a:tblPr>
                <a:noFill/>
                <a:tableStyleId>{2B38AD5F-5DAA-4412-9DF3-CD5E5057B1B6}</a:tableStyleId>
              </a:tblPr>
              <a:tblGrid>
                <a:gridCol w="1064625"/>
                <a:gridCol w="1064625"/>
                <a:gridCol w="1064625"/>
                <a:gridCol w="1064625"/>
                <a:gridCol w="1064625"/>
                <a:gridCol w="1064625"/>
                <a:gridCol w="1064625"/>
              </a:tblGrid>
              <a:tr h="396200">
                <a:tc rowSpan="2">
                  <a:txBody>
                    <a:bodyPr/>
                    <a:lstStyle/>
                    <a:p>
                      <a:pPr indent="0" lvl="0" marL="0" rtl="0" algn="ctr">
                        <a:spcBef>
                          <a:spcPts val="0"/>
                        </a:spcBef>
                        <a:spcAft>
                          <a:spcPts val="0"/>
                        </a:spcAft>
                        <a:buNone/>
                      </a:pPr>
                      <a:r>
                        <a:t/>
                      </a:r>
                      <a:endParaRPr sz="1100"/>
                    </a:p>
                  </a:txBody>
                  <a:tcPr marT="91425" marB="91425" marR="91425" marL="91425"/>
                </a:tc>
                <a:tc gridSpan="5">
                  <a:txBody>
                    <a:bodyPr/>
                    <a:lstStyle/>
                    <a:p>
                      <a:pPr indent="0" lvl="0" marL="0" rtl="0" algn="ctr">
                        <a:spcBef>
                          <a:spcPts val="0"/>
                        </a:spcBef>
                        <a:spcAft>
                          <a:spcPts val="0"/>
                        </a:spcAft>
                        <a:buNone/>
                      </a:pPr>
                      <a:r>
                        <a:rPr b="1" lang="en" sz="1100"/>
                        <a:t>Property</a:t>
                      </a:r>
                      <a:endParaRPr b="1" sz="1100"/>
                    </a:p>
                  </a:txBody>
                  <a:tcPr marT="91425" marB="91425" marR="91425" marL="91425"/>
                </a:tc>
                <a:tc hMerge="1"/>
                <a:tc hMerge="1"/>
                <a:tc hMerge="1"/>
                <a:tc hMerge="1"/>
                <a:tc>
                  <a:txBody>
                    <a:bodyPr/>
                    <a:lstStyle/>
                    <a:p>
                      <a:pPr indent="0" lvl="0" marL="0" rtl="0" algn="ctr">
                        <a:spcBef>
                          <a:spcPts val="0"/>
                        </a:spcBef>
                        <a:spcAft>
                          <a:spcPts val="0"/>
                        </a:spcAft>
                        <a:buNone/>
                      </a:pPr>
                      <a:r>
                        <a:t/>
                      </a:r>
                      <a:endParaRPr b="1" sz="1100"/>
                    </a:p>
                  </a:txBody>
                  <a:tcPr marT="91425" marB="91425" marR="91425" marL="91425">
                    <a:lnB cap="flat" cmpd="sng" w="9525">
                      <a:solidFill>
                        <a:srgbClr val="9E9E9E"/>
                      </a:solidFill>
                      <a:prstDash val="solid"/>
                      <a:round/>
                      <a:headEnd len="sm" w="sm" type="none"/>
                      <a:tailEnd len="sm" w="sm" type="none"/>
                    </a:lnB>
                  </a:tcPr>
                </a:tc>
              </a:tr>
              <a:tr h="822925">
                <a:tc vMerge="1"/>
                <a:tc>
                  <a:txBody>
                    <a:bodyPr/>
                    <a:lstStyle/>
                    <a:p>
                      <a:pPr indent="0" lvl="0" marL="0" rtl="0" algn="ctr">
                        <a:spcBef>
                          <a:spcPts val="0"/>
                        </a:spcBef>
                        <a:spcAft>
                          <a:spcPts val="0"/>
                        </a:spcAft>
                        <a:buNone/>
                      </a:pPr>
                      <a:r>
                        <a:rPr lang="en" sz="1100"/>
                        <a:t>Total</a:t>
                      </a:r>
                      <a:r>
                        <a:rPr lang="en" sz="1100"/>
                        <a:t> Sites</a:t>
                      </a:r>
                      <a:endParaRPr sz="1100"/>
                    </a:p>
                  </a:txBody>
                  <a:tcPr marT="91425" marB="91425" marR="91425" marL="91425"/>
                </a:tc>
                <a:tc>
                  <a:txBody>
                    <a:bodyPr/>
                    <a:lstStyle/>
                    <a:p>
                      <a:pPr indent="0" lvl="0" marL="0" rtl="0" algn="ctr">
                        <a:spcBef>
                          <a:spcPts val="0"/>
                        </a:spcBef>
                        <a:spcAft>
                          <a:spcPts val="0"/>
                        </a:spcAft>
                        <a:buNone/>
                      </a:pPr>
                      <a:r>
                        <a:rPr lang="en" sz="1100"/>
                        <a:t>Sites per Deployment</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Prefix to Site Assignments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Connectivity per Site</a:t>
                      </a:r>
                      <a:endParaRPr sz="1100"/>
                    </a:p>
                  </a:txBody>
                  <a:tcPr marT="91425" marB="91425" marR="91425" marL="91425">
                    <a:lnL cap="flat" cmpd="sng" w="9525">
                      <a:solidFill>
                        <a:srgbClr val="9E9E9E"/>
                      </a:solidFill>
                      <a:prstDash val="solid"/>
                      <a:round/>
                      <a:headEnd len="sm" w="sm" type="none"/>
                      <a:tailEnd len="sm" w="sm" type="none"/>
                    </a:lnL>
                    <a:solidFill>
                      <a:srgbClr val="FFE599"/>
                    </a:solidFill>
                  </a:tcPr>
                </a:tc>
                <a:tc>
                  <a:txBody>
                    <a:bodyPr/>
                    <a:lstStyle/>
                    <a:p>
                      <a:pPr indent="0" lvl="0" marL="0" rtl="0" algn="ctr">
                        <a:spcBef>
                          <a:spcPts val="0"/>
                        </a:spcBef>
                        <a:spcAft>
                          <a:spcPts val="0"/>
                        </a:spcAft>
                        <a:buNone/>
                      </a:pPr>
                      <a:r>
                        <a:rPr lang="en" sz="1100"/>
                        <a:t>RTTs per Content Fetch</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Optimization Strategy</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36300">
                <a:tc>
                  <a:txBody>
                    <a:bodyPr/>
                    <a:lstStyle/>
                    <a:p>
                      <a:pPr indent="0" lvl="0" marL="0" rtl="0" algn="ctr">
                        <a:spcBef>
                          <a:spcPts val="0"/>
                        </a:spcBef>
                        <a:spcAft>
                          <a:spcPts val="0"/>
                        </a:spcAft>
                        <a:buNone/>
                      </a:pPr>
                      <a:r>
                        <a:rPr lang="en" sz="1100"/>
                        <a:t>Microsoft</a:t>
                      </a:r>
                      <a:endParaRPr sz="1100"/>
                    </a:p>
                  </a:txBody>
                  <a:tcPr marT="91425" marB="91425" marR="91425" marL="91425"/>
                </a:tc>
                <a:tc>
                  <a:txBody>
                    <a:bodyPr/>
                    <a:lstStyle/>
                    <a:p>
                      <a:pPr indent="0" lvl="0" marL="0" rtl="0" algn="ctr">
                        <a:spcBef>
                          <a:spcPts val="0"/>
                        </a:spcBef>
                        <a:spcAft>
                          <a:spcPts val="0"/>
                        </a:spcAft>
                        <a:buNone/>
                      </a:pPr>
                      <a:r>
                        <a:rPr lang="en" sz="1100"/>
                        <a:t>110</a:t>
                      </a:r>
                      <a:endParaRPr sz="1100"/>
                    </a:p>
                  </a:txBody>
                  <a:tcPr marT="91425" marB="91425" marR="91425" marL="91425"/>
                </a:tc>
                <a:tc>
                  <a:txBody>
                    <a:bodyPr/>
                    <a:lstStyle/>
                    <a:p>
                      <a:pPr indent="0" lvl="0" marL="0" rtl="0" algn="ctr">
                        <a:spcBef>
                          <a:spcPts val="0"/>
                        </a:spcBef>
                        <a:spcAft>
                          <a:spcPts val="0"/>
                        </a:spcAft>
                        <a:buNone/>
                      </a:pPr>
                      <a:r>
                        <a:rPr lang="en" sz="1100"/>
                        <a:t>30-110</a:t>
                      </a:r>
                      <a:br>
                        <a:rPr lang="en" sz="1100"/>
                      </a:br>
                      <a:r>
                        <a:rPr lang="en" sz="1100"/>
                        <a:t>(regulatory restrictions)</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By application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Multiple Transit, 100s of Peers</a:t>
                      </a:r>
                      <a:endParaRPr sz="1100"/>
                    </a:p>
                  </a:txBody>
                  <a:tcPr marT="91425" marB="91425" marR="91425" marL="91425">
                    <a:lnL cap="flat" cmpd="sng" w="9525">
                      <a:solidFill>
                        <a:srgbClr val="9E9E9E"/>
                      </a:solidFill>
                      <a:prstDash val="solid"/>
                      <a:round/>
                      <a:headEnd len="sm" w="sm" type="none"/>
                      <a:tailEnd len="sm" w="sm" type="none"/>
                    </a:lnL>
                    <a:solidFill>
                      <a:srgbClr val="FFE599"/>
                    </a:solidFill>
                  </a:tcPr>
                </a:tc>
                <a:tc>
                  <a:txBody>
                    <a:bodyPr/>
                    <a:lstStyle/>
                    <a:p>
                      <a:pPr indent="0" lvl="0" marL="0" rtl="0" algn="ctr">
                        <a:spcBef>
                          <a:spcPts val="0"/>
                        </a:spcBef>
                        <a:spcAft>
                          <a:spcPts val="0"/>
                        </a:spcAft>
                        <a:buNone/>
                      </a:pPr>
                      <a:r>
                        <a:rPr lang="en" sz="1100"/>
                        <a:t>At least 10</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Peering widely,</a:t>
                      </a:r>
                      <a:br>
                        <a:rPr lang="en" sz="1100"/>
                      </a:br>
                      <a:r>
                        <a:rPr lang="en" sz="1100"/>
                        <a:t>Global WAN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22925">
                <a:tc>
                  <a:txBody>
                    <a:bodyPr/>
                    <a:lstStyle/>
                    <a:p>
                      <a:pPr indent="0" lvl="0" marL="0" rtl="0" algn="ctr">
                        <a:spcBef>
                          <a:spcPts val="0"/>
                        </a:spcBef>
                        <a:spcAft>
                          <a:spcPts val="0"/>
                        </a:spcAft>
                        <a:buNone/>
                      </a:pPr>
                      <a:r>
                        <a:rPr lang="en" sz="1100"/>
                        <a:t>Akamai DNS</a:t>
                      </a:r>
                      <a:endParaRPr sz="1100"/>
                    </a:p>
                  </a:txBody>
                  <a:tcPr marT="91425" marB="91425" marR="91425" marL="91425"/>
                </a:tc>
                <a:tc>
                  <a:txBody>
                    <a:bodyPr/>
                    <a:lstStyle/>
                    <a:p>
                      <a:pPr indent="0" lvl="0" marL="0" rtl="0" algn="ctr">
                        <a:spcBef>
                          <a:spcPts val="0"/>
                        </a:spcBef>
                        <a:spcAft>
                          <a:spcPts val="0"/>
                        </a:spcAft>
                        <a:buNone/>
                      </a:pPr>
                      <a:r>
                        <a:rPr lang="en" sz="1100"/>
                        <a:t>Hundreds</a:t>
                      </a:r>
                      <a:endParaRPr sz="1100"/>
                    </a:p>
                  </a:txBody>
                  <a:tcPr marT="91425" marB="91425" marR="91425" marL="91425"/>
                </a:tc>
                <a:tc>
                  <a:txBody>
                    <a:bodyPr/>
                    <a:lstStyle/>
                    <a:p>
                      <a:pPr indent="0" lvl="0" marL="0" rtl="0" algn="ctr">
                        <a:spcBef>
                          <a:spcPts val="0"/>
                        </a:spcBef>
                        <a:spcAft>
                          <a:spcPts val="0"/>
                        </a:spcAft>
                        <a:buNone/>
                      </a:pPr>
                      <a:r>
                        <a:rPr lang="en" sz="1100">
                          <a:solidFill>
                            <a:schemeClr val="dk1"/>
                          </a:solidFill>
                        </a:rPr>
                        <a:t>25</a:t>
                      </a:r>
                      <a:br>
                        <a:rPr lang="en" sz="1100">
                          <a:solidFill>
                            <a:schemeClr val="dk1"/>
                          </a:solidFill>
                        </a:rPr>
                      </a:br>
                      <a:r>
                        <a:rPr lang="en" sz="1100">
                          <a:solidFill>
                            <a:schemeClr val="dk1"/>
                          </a:solidFill>
                        </a:rPr>
                        <a:t>(spread load, redundancy)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For performance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rPr>
                        <a:t>1 Transit</a:t>
                      </a:r>
                      <a:br>
                        <a:rPr lang="en" sz="1100">
                          <a:solidFill>
                            <a:schemeClr val="dk1"/>
                          </a:solidFill>
                        </a:rPr>
                      </a:br>
                      <a:r>
                        <a:rPr lang="en" sz="1100">
                          <a:solidFill>
                            <a:schemeClr val="dk1"/>
                          </a:solidFill>
                        </a:rPr>
                        <a:t>1- 15 Peers</a:t>
                      </a:r>
                      <a:endParaRPr sz="1100"/>
                    </a:p>
                  </a:txBody>
                  <a:tcPr marT="91425" marB="91425" marR="91425" marL="91425">
                    <a:lnL cap="flat" cmpd="sng" w="9525">
                      <a:solidFill>
                        <a:srgbClr val="9E9E9E"/>
                      </a:solidFill>
                      <a:prstDash val="solid"/>
                      <a:round/>
                      <a:headEnd len="sm" w="sm" type="none"/>
                      <a:tailEnd len="sm" w="sm" type="none"/>
                    </a:lnL>
                    <a:solidFill>
                      <a:srgbClr val="FFE599"/>
                    </a:solidFill>
                  </a:tcPr>
                </a:tc>
                <a:tc>
                  <a:txBody>
                    <a:bodyPr/>
                    <a:lstStyle/>
                    <a:p>
                      <a:pPr indent="0" lvl="0" marL="0" rtl="0" algn="ctr">
                        <a:spcBef>
                          <a:spcPts val="0"/>
                        </a:spcBef>
                        <a:spcAft>
                          <a:spcPts val="0"/>
                        </a:spcAft>
                        <a:buNone/>
                      </a:pPr>
                      <a:r>
                        <a:rPr lang="en" sz="1100"/>
                        <a:t>Probably Less than One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Intricate, automated optimization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sz="1100"/>
                        <a:t>Root DNS</a:t>
                      </a:r>
                      <a:endParaRPr sz="1100"/>
                    </a:p>
                  </a:txBody>
                  <a:tcPr marT="91425" marB="91425" marR="91425" marL="91425"/>
                </a:tc>
                <a:tc>
                  <a:txBody>
                    <a:bodyPr/>
                    <a:lstStyle/>
                    <a:p>
                      <a:pPr indent="0" lvl="0" marL="0" rtl="0" algn="ctr">
                        <a:spcBef>
                          <a:spcPts val="0"/>
                        </a:spcBef>
                        <a:spcAft>
                          <a:spcPts val="0"/>
                        </a:spcAft>
                        <a:buNone/>
                      </a:pPr>
                      <a:r>
                        <a:rPr lang="en" sz="1100"/>
                        <a:t>1400</a:t>
                      </a:r>
                      <a:endParaRPr sz="1100"/>
                    </a:p>
                  </a:txBody>
                  <a:tcPr marT="91425" marB="91425" marR="91425" marL="91425"/>
                </a:tc>
                <a:tc>
                  <a:txBody>
                    <a:bodyPr/>
                    <a:lstStyle/>
                    <a:p>
                      <a:pPr indent="0" lvl="0" marL="0" rtl="0" algn="ctr">
                        <a:spcBef>
                          <a:spcPts val="0"/>
                        </a:spcBef>
                        <a:spcAft>
                          <a:spcPts val="0"/>
                        </a:spcAft>
                        <a:buNone/>
                      </a:pPr>
                      <a:r>
                        <a:rPr lang="en" sz="1100"/>
                        <a:t>6-250</a:t>
                      </a:r>
                      <a:br>
                        <a:rPr lang="en" sz="1100"/>
                      </a:br>
                      <a:r>
                        <a:rPr lang="en" sz="1100"/>
                        <a:t>(different orgs, same service)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By root letter</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Various</a:t>
                      </a:r>
                      <a:endParaRPr sz="1100"/>
                    </a:p>
                  </a:txBody>
                  <a:tcPr marT="91425" marB="91425" marR="91425" marL="91425">
                    <a:lnL cap="flat" cmpd="sng" w="9525">
                      <a:solidFill>
                        <a:srgbClr val="9E9E9E"/>
                      </a:solidFill>
                      <a:prstDash val="solid"/>
                      <a:round/>
                      <a:headEnd len="sm" w="sm" type="none"/>
                      <a:tailEnd len="sm" w="sm" type="none"/>
                    </a:lnL>
                    <a:solidFill>
                      <a:srgbClr val="FFE599"/>
                    </a:solidFill>
                  </a:tcPr>
                </a:tc>
                <a:tc>
                  <a:txBody>
                    <a:bodyPr/>
                    <a:lstStyle/>
                    <a:p>
                      <a:pPr indent="0" lvl="0" marL="0" rtl="0" algn="ctr">
                        <a:spcBef>
                          <a:spcPts val="0"/>
                        </a:spcBef>
                        <a:spcAft>
                          <a:spcPts val="0"/>
                        </a:spcAft>
                        <a:buNone/>
                      </a:pPr>
                      <a:r>
                        <a:rPr lang="en" sz="1100"/>
                        <a:t>Hardly Any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Caching with long TTLs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55" name="Google Shape;355;p38"/>
          <p:cNvGraphicFramePr/>
          <p:nvPr/>
        </p:nvGraphicFramePr>
        <p:xfrm>
          <a:off x="845813" y="605870"/>
          <a:ext cx="3000000" cy="3000000"/>
        </p:xfrm>
        <a:graphic>
          <a:graphicData uri="http://schemas.openxmlformats.org/drawingml/2006/table">
            <a:tbl>
              <a:tblPr>
                <a:noFill/>
                <a:tableStyleId>{2B38AD5F-5DAA-4412-9DF3-CD5E5057B1B6}</a:tableStyleId>
              </a:tblPr>
              <a:tblGrid>
                <a:gridCol w="1064625"/>
                <a:gridCol w="1064625"/>
                <a:gridCol w="1064625"/>
                <a:gridCol w="1064625"/>
                <a:gridCol w="1064625"/>
                <a:gridCol w="1064625"/>
                <a:gridCol w="1064625"/>
              </a:tblGrid>
              <a:tr h="396200">
                <a:tc rowSpan="2">
                  <a:txBody>
                    <a:bodyPr/>
                    <a:lstStyle/>
                    <a:p>
                      <a:pPr indent="0" lvl="0" marL="0" rtl="0" algn="ctr">
                        <a:spcBef>
                          <a:spcPts val="0"/>
                        </a:spcBef>
                        <a:spcAft>
                          <a:spcPts val="0"/>
                        </a:spcAft>
                        <a:buNone/>
                      </a:pPr>
                      <a:r>
                        <a:t/>
                      </a:r>
                      <a:endParaRPr sz="1100"/>
                    </a:p>
                  </a:txBody>
                  <a:tcPr marT="91425" marB="91425" marR="91425" marL="91425"/>
                </a:tc>
                <a:tc gridSpan="5">
                  <a:txBody>
                    <a:bodyPr/>
                    <a:lstStyle/>
                    <a:p>
                      <a:pPr indent="0" lvl="0" marL="0" rtl="0" algn="ctr">
                        <a:spcBef>
                          <a:spcPts val="0"/>
                        </a:spcBef>
                        <a:spcAft>
                          <a:spcPts val="0"/>
                        </a:spcAft>
                        <a:buNone/>
                      </a:pPr>
                      <a:r>
                        <a:rPr b="1" lang="en" sz="1100"/>
                        <a:t>Property</a:t>
                      </a:r>
                      <a:endParaRPr b="1" sz="1100"/>
                    </a:p>
                  </a:txBody>
                  <a:tcPr marT="91425" marB="91425" marR="91425" marL="91425"/>
                </a:tc>
                <a:tc hMerge="1"/>
                <a:tc hMerge="1"/>
                <a:tc hMerge="1"/>
                <a:tc hMerge="1"/>
                <a:tc>
                  <a:txBody>
                    <a:bodyPr/>
                    <a:lstStyle/>
                    <a:p>
                      <a:pPr indent="0" lvl="0" marL="0" rtl="0" algn="ctr">
                        <a:spcBef>
                          <a:spcPts val="0"/>
                        </a:spcBef>
                        <a:spcAft>
                          <a:spcPts val="0"/>
                        </a:spcAft>
                        <a:buNone/>
                      </a:pPr>
                      <a:r>
                        <a:t/>
                      </a:r>
                      <a:endParaRPr b="1" sz="1100"/>
                    </a:p>
                  </a:txBody>
                  <a:tcPr marT="91425" marB="91425" marR="91425" marL="91425">
                    <a:lnB cap="flat" cmpd="sng" w="9525">
                      <a:solidFill>
                        <a:srgbClr val="9E9E9E"/>
                      </a:solidFill>
                      <a:prstDash val="solid"/>
                      <a:round/>
                      <a:headEnd len="sm" w="sm" type="none"/>
                      <a:tailEnd len="sm" w="sm" type="none"/>
                    </a:lnB>
                  </a:tcPr>
                </a:tc>
              </a:tr>
              <a:tr h="822925">
                <a:tc vMerge="1"/>
                <a:tc>
                  <a:txBody>
                    <a:bodyPr/>
                    <a:lstStyle/>
                    <a:p>
                      <a:pPr indent="0" lvl="0" marL="0" rtl="0" algn="ctr">
                        <a:spcBef>
                          <a:spcPts val="0"/>
                        </a:spcBef>
                        <a:spcAft>
                          <a:spcPts val="0"/>
                        </a:spcAft>
                        <a:buNone/>
                      </a:pPr>
                      <a:r>
                        <a:rPr lang="en" sz="1100"/>
                        <a:t>Total</a:t>
                      </a:r>
                      <a:r>
                        <a:rPr lang="en" sz="1100"/>
                        <a:t> Sites</a:t>
                      </a:r>
                      <a:endParaRPr sz="1100"/>
                    </a:p>
                  </a:txBody>
                  <a:tcPr marT="91425" marB="91425" marR="91425" marL="91425"/>
                </a:tc>
                <a:tc>
                  <a:txBody>
                    <a:bodyPr/>
                    <a:lstStyle/>
                    <a:p>
                      <a:pPr indent="0" lvl="0" marL="0" rtl="0" algn="ctr">
                        <a:spcBef>
                          <a:spcPts val="0"/>
                        </a:spcBef>
                        <a:spcAft>
                          <a:spcPts val="0"/>
                        </a:spcAft>
                        <a:buNone/>
                      </a:pPr>
                      <a:r>
                        <a:rPr lang="en" sz="1100"/>
                        <a:t>Sites per Deployment</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Prefix to Site Assignments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Connectivity per Site</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RTTs per Content Fetch</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Optimization Strategy</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36300">
                <a:tc>
                  <a:txBody>
                    <a:bodyPr/>
                    <a:lstStyle/>
                    <a:p>
                      <a:pPr indent="0" lvl="0" marL="0" rtl="0" algn="ctr">
                        <a:spcBef>
                          <a:spcPts val="0"/>
                        </a:spcBef>
                        <a:spcAft>
                          <a:spcPts val="0"/>
                        </a:spcAft>
                        <a:buNone/>
                      </a:pPr>
                      <a:r>
                        <a:rPr lang="en" sz="1100"/>
                        <a:t>Microsoft</a:t>
                      </a:r>
                      <a:endParaRPr sz="1100"/>
                    </a:p>
                  </a:txBody>
                  <a:tcPr marT="91425" marB="91425" marR="91425" marL="91425"/>
                </a:tc>
                <a:tc>
                  <a:txBody>
                    <a:bodyPr/>
                    <a:lstStyle/>
                    <a:p>
                      <a:pPr indent="0" lvl="0" marL="0" rtl="0" algn="ctr">
                        <a:spcBef>
                          <a:spcPts val="0"/>
                        </a:spcBef>
                        <a:spcAft>
                          <a:spcPts val="0"/>
                        </a:spcAft>
                        <a:buNone/>
                      </a:pPr>
                      <a:r>
                        <a:rPr lang="en" sz="1100"/>
                        <a:t>110</a:t>
                      </a:r>
                      <a:endParaRPr sz="1100"/>
                    </a:p>
                  </a:txBody>
                  <a:tcPr marT="91425" marB="91425" marR="91425" marL="91425"/>
                </a:tc>
                <a:tc>
                  <a:txBody>
                    <a:bodyPr/>
                    <a:lstStyle/>
                    <a:p>
                      <a:pPr indent="0" lvl="0" marL="0" rtl="0" algn="ctr">
                        <a:spcBef>
                          <a:spcPts val="0"/>
                        </a:spcBef>
                        <a:spcAft>
                          <a:spcPts val="0"/>
                        </a:spcAft>
                        <a:buNone/>
                      </a:pPr>
                      <a:r>
                        <a:rPr lang="en" sz="1100"/>
                        <a:t>30-110</a:t>
                      </a:r>
                      <a:br>
                        <a:rPr lang="en" sz="1100"/>
                      </a:br>
                      <a:r>
                        <a:rPr lang="en" sz="1100"/>
                        <a:t>(regulatory restrictions)</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By application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Multiple Transit, 100s of Peers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At least 10</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Peering widely,</a:t>
                      </a:r>
                      <a:br>
                        <a:rPr lang="en" sz="1100"/>
                      </a:br>
                      <a:r>
                        <a:rPr lang="en" sz="1100"/>
                        <a:t>Global WAN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22925">
                <a:tc>
                  <a:txBody>
                    <a:bodyPr/>
                    <a:lstStyle/>
                    <a:p>
                      <a:pPr indent="0" lvl="0" marL="0" rtl="0" algn="ctr">
                        <a:spcBef>
                          <a:spcPts val="0"/>
                        </a:spcBef>
                        <a:spcAft>
                          <a:spcPts val="0"/>
                        </a:spcAft>
                        <a:buNone/>
                      </a:pPr>
                      <a:r>
                        <a:rPr lang="en" sz="1100"/>
                        <a:t>Akamai DNS</a:t>
                      </a:r>
                      <a:endParaRPr sz="1100"/>
                    </a:p>
                  </a:txBody>
                  <a:tcPr marT="91425" marB="91425" marR="91425" marL="91425"/>
                </a:tc>
                <a:tc>
                  <a:txBody>
                    <a:bodyPr/>
                    <a:lstStyle/>
                    <a:p>
                      <a:pPr indent="0" lvl="0" marL="0" rtl="0" algn="ctr">
                        <a:spcBef>
                          <a:spcPts val="0"/>
                        </a:spcBef>
                        <a:spcAft>
                          <a:spcPts val="0"/>
                        </a:spcAft>
                        <a:buNone/>
                      </a:pPr>
                      <a:r>
                        <a:rPr lang="en" sz="1100"/>
                        <a:t>Hundreds</a:t>
                      </a:r>
                      <a:endParaRPr sz="1100"/>
                    </a:p>
                  </a:txBody>
                  <a:tcPr marT="91425" marB="91425" marR="91425" marL="91425"/>
                </a:tc>
                <a:tc>
                  <a:txBody>
                    <a:bodyPr/>
                    <a:lstStyle/>
                    <a:p>
                      <a:pPr indent="0" lvl="0" marL="0" rtl="0" algn="ctr">
                        <a:spcBef>
                          <a:spcPts val="0"/>
                        </a:spcBef>
                        <a:spcAft>
                          <a:spcPts val="0"/>
                        </a:spcAft>
                        <a:buNone/>
                      </a:pPr>
                      <a:r>
                        <a:rPr lang="en" sz="1100">
                          <a:solidFill>
                            <a:schemeClr val="dk1"/>
                          </a:solidFill>
                        </a:rPr>
                        <a:t>25</a:t>
                      </a:r>
                      <a:br>
                        <a:rPr lang="en" sz="1100">
                          <a:solidFill>
                            <a:schemeClr val="dk1"/>
                          </a:solidFill>
                        </a:rPr>
                      </a:br>
                      <a:r>
                        <a:rPr lang="en" sz="1100">
                          <a:solidFill>
                            <a:schemeClr val="dk1"/>
                          </a:solidFill>
                        </a:rPr>
                        <a:t>(spread load, redundancy)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For performance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 Transit</a:t>
                      </a:r>
                      <a:br>
                        <a:rPr lang="en" sz="1100"/>
                      </a:br>
                      <a:r>
                        <a:rPr lang="en" sz="1100"/>
                        <a:t>1- 15 Peers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Probably Less than One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Intricate, automated optimization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sz="1100"/>
                        <a:t>Root DNS</a:t>
                      </a:r>
                      <a:endParaRPr sz="1100"/>
                    </a:p>
                  </a:txBody>
                  <a:tcPr marT="91425" marB="91425" marR="91425" marL="91425"/>
                </a:tc>
                <a:tc>
                  <a:txBody>
                    <a:bodyPr/>
                    <a:lstStyle/>
                    <a:p>
                      <a:pPr indent="0" lvl="0" marL="0" rtl="0" algn="ctr">
                        <a:spcBef>
                          <a:spcPts val="0"/>
                        </a:spcBef>
                        <a:spcAft>
                          <a:spcPts val="0"/>
                        </a:spcAft>
                        <a:buNone/>
                      </a:pPr>
                      <a:r>
                        <a:rPr lang="en" sz="1100"/>
                        <a:t>1400</a:t>
                      </a:r>
                      <a:endParaRPr sz="1100"/>
                    </a:p>
                  </a:txBody>
                  <a:tcPr marT="91425" marB="91425" marR="91425" marL="91425"/>
                </a:tc>
                <a:tc>
                  <a:txBody>
                    <a:bodyPr/>
                    <a:lstStyle/>
                    <a:p>
                      <a:pPr indent="0" lvl="0" marL="0" rtl="0" algn="ctr">
                        <a:spcBef>
                          <a:spcPts val="0"/>
                        </a:spcBef>
                        <a:spcAft>
                          <a:spcPts val="0"/>
                        </a:spcAft>
                        <a:buNone/>
                      </a:pPr>
                      <a:r>
                        <a:rPr lang="en" sz="1100"/>
                        <a:t>6-250</a:t>
                      </a:r>
                      <a:br>
                        <a:rPr lang="en" sz="1100"/>
                      </a:br>
                      <a:r>
                        <a:rPr lang="en" sz="1100"/>
                        <a:t>(different orgs, same service)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By root letter</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Various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Hardly Any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Caching with long TTLs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56" name="Google Shape;356;p38"/>
          <p:cNvGraphicFramePr/>
          <p:nvPr/>
        </p:nvGraphicFramePr>
        <p:xfrm>
          <a:off x="845813" y="605870"/>
          <a:ext cx="3000000" cy="3000000"/>
        </p:xfrm>
        <a:graphic>
          <a:graphicData uri="http://schemas.openxmlformats.org/drawingml/2006/table">
            <a:tbl>
              <a:tblPr>
                <a:noFill/>
                <a:tableStyleId>{2B38AD5F-5DAA-4412-9DF3-CD5E5057B1B6}</a:tableStyleId>
              </a:tblPr>
              <a:tblGrid>
                <a:gridCol w="1064625"/>
                <a:gridCol w="1064625"/>
                <a:gridCol w="1064625"/>
                <a:gridCol w="1064625"/>
                <a:gridCol w="1064625"/>
                <a:gridCol w="1064625"/>
                <a:gridCol w="1064625"/>
              </a:tblGrid>
              <a:tr h="396200">
                <a:tc rowSpan="2">
                  <a:txBody>
                    <a:bodyPr/>
                    <a:lstStyle/>
                    <a:p>
                      <a:pPr indent="0" lvl="0" marL="0" rtl="0" algn="ctr">
                        <a:spcBef>
                          <a:spcPts val="0"/>
                        </a:spcBef>
                        <a:spcAft>
                          <a:spcPts val="0"/>
                        </a:spcAft>
                        <a:buNone/>
                      </a:pPr>
                      <a:r>
                        <a:t/>
                      </a:r>
                      <a:endParaRPr sz="1100"/>
                    </a:p>
                  </a:txBody>
                  <a:tcPr marT="91425" marB="91425" marR="91425" marL="91425"/>
                </a:tc>
                <a:tc gridSpan="5">
                  <a:txBody>
                    <a:bodyPr/>
                    <a:lstStyle/>
                    <a:p>
                      <a:pPr indent="0" lvl="0" marL="0" rtl="0" algn="ctr">
                        <a:spcBef>
                          <a:spcPts val="0"/>
                        </a:spcBef>
                        <a:spcAft>
                          <a:spcPts val="0"/>
                        </a:spcAft>
                        <a:buNone/>
                      </a:pPr>
                      <a:r>
                        <a:rPr b="1" lang="en" sz="1100"/>
                        <a:t>Property</a:t>
                      </a:r>
                      <a:endParaRPr b="1" sz="1100"/>
                    </a:p>
                  </a:txBody>
                  <a:tcPr marT="91425" marB="91425" marR="91425" marL="91425"/>
                </a:tc>
                <a:tc hMerge="1"/>
                <a:tc hMerge="1"/>
                <a:tc hMerge="1"/>
                <a:tc hMerge="1"/>
                <a:tc>
                  <a:txBody>
                    <a:bodyPr/>
                    <a:lstStyle/>
                    <a:p>
                      <a:pPr indent="0" lvl="0" marL="0" rtl="0" algn="ctr">
                        <a:spcBef>
                          <a:spcPts val="0"/>
                        </a:spcBef>
                        <a:spcAft>
                          <a:spcPts val="0"/>
                        </a:spcAft>
                        <a:buNone/>
                      </a:pPr>
                      <a:r>
                        <a:t/>
                      </a:r>
                      <a:endParaRPr b="1" sz="1100"/>
                    </a:p>
                  </a:txBody>
                  <a:tcPr marT="91425" marB="91425" marR="91425" marL="91425"/>
                </a:tc>
              </a:tr>
              <a:tr h="822925">
                <a:tc vMerge="1"/>
                <a:tc>
                  <a:txBody>
                    <a:bodyPr/>
                    <a:lstStyle/>
                    <a:p>
                      <a:pPr indent="0" lvl="0" marL="0" rtl="0" algn="ctr">
                        <a:spcBef>
                          <a:spcPts val="0"/>
                        </a:spcBef>
                        <a:spcAft>
                          <a:spcPts val="0"/>
                        </a:spcAft>
                        <a:buNone/>
                      </a:pPr>
                      <a:r>
                        <a:rPr lang="en" sz="1100"/>
                        <a:t>Total</a:t>
                      </a:r>
                      <a:r>
                        <a:rPr lang="en" sz="1100"/>
                        <a:t> Sites</a:t>
                      </a:r>
                      <a:endParaRPr sz="1100"/>
                    </a:p>
                  </a:txBody>
                  <a:tcPr marT="91425" marB="91425" marR="91425" marL="91425"/>
                </a:tc>
                <a:tc>
                  <a:txBody>
                    <a:bodyPr/>
                    <a:lstStyle/>
                    <a:p>
                      <a:pPr indent="0" lvl="0" marL="0" rtl="0" algn="ctr">
                        <a:spcBef>
                          <a:spcPts val="0"/>
                        </a:spcBef>
                        <a:spcAft>
                          <a:spcPts val="0"/>
                        </a:spcAft>
                        <a:buNone/>
                      </a:pPr>
                      <a:r>
                        <a:rPr lang="en" sz="1100"/>
                        <a:t>Sites per Deployment</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Prefix to Site Assignments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Connectivity per Site</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RTTs per Content Fetch</a:t>
                      </a:r>
                      <a:endParaRPr sz="1100"/>
                    </a:p>
                  </a:txBody>
                  <a:tcPr marT="91425" marB="91425" marR="91425" marL="91425">
                    <a:solidFill>
                      <a:srgbClr val="FFE599"/>
                    </a:solidFill>
                  </a:tcPr>
                </a:tc>
                <a:tc>
                  <a:txBody>
                    <a:bodyPr/>
                    <a:lstStyle/>
                    <a:p>
                      <a:pPr indent="0" lvl="0" marL="0" rtl="0" algn="ctr">
                        <a:spcBef>
                          <a:spcPts val="0"/>
                        </a:spcBef>
                        <a:spcAft>
                          <a:spcPts val="0"/>
                        </a:spcAft>
                        <a:buNone/>
                      </a:pPr>
                      <a:r>
                        <a:rPr lang="en" sz="1100"/>
                        <a:t>Optimization Strategy</a:t>
                      </a:r>
                      <a:endParaRPr sz="1100"/>
                    </a:p>
                  </a:txBody>
                  <a:tcPr marT="91425" marB="91425" marR="91425" marL="91425"/>
                </a:tc>
              </a:tr>
              <a:tr h="1036300">
                <a:tc>
                  <a:txBody>
                    <a:bodyPr/>
                    <a:lstStyle/>
                    <a:p>
                      <a:pPr indent="0" lvl="0" marL="0" rtl="0" algn="ctr">
                        <a:spcBef>
                          <a:spcPts val="0"/>
                        </a:spcBef>
                        <a:spcAft>
                          <a:spcPts val="0"/>
                        </a:spcAft>
                        <a:buNone/>
                      </a:pPr>
                      <a:r>
                        <a:rPr lang="en" sz="1100"/>
                        <a:t>Microsoft</a:t>
                      </a:r>
                      <a:endParaRPr sz="1100"/>
                    </a:p>
                  </a:txBody>
                  <a:tcPr marT="91425" marB="91425" marR="91425" marL="91425"/>
                </a:tc>
                <a:tc>
                  <a:txBody>
                    <a:bodyPr/>
                    <a:lstStyle/>
                    <a:p>
                      <a:pPr indent="0" lvl="0" marL="0" rtl="0" algn="ctr">
                        <a:spcBef>
                          <a:spcPts val="0"/>
                        </a:spcBef>
                        <a:spcAft>
                          <a:spcPts val="0"/>
                        </a:spcAft>
                        <a:buNone/>
                      </a:pPr>
                      <a:r>
                        <a:rPr lang="en" sz="1100"/>
                        <a:t>110</a:t>
                      </a:r>
                      <a:endParaRPr sz="1100"/>
                    </a:p>
                  </a:txBody>
                  <a:tcPr marT="91425" marB="91425" marR="91425" marL="91425"/>
                </a:tc>
                <a:tc>
                  <a:txBody>
                    <a:bodyPr/>
                    <a:lstStyle/>
                    <a:p>
                      <a:pPr indent="0" lvl="0" marL="0" rtl="0" algn="ctr">
                        <a:spcBef>
                          <a:spcPts val="0"/>
                        </a:spcBef>
                        <a:spcAft>
                          <a:spcPts val="0"/>
                        </a:spcAft>
                        <a:buNone/>
                      </a:pPr>
                      <a:r>
                        <a:rPr lang="en" sz="1100"/>
                        <a:t>30-110</a:t>
                      </a:r>
                      <a:br>
                        <a:rPr lang="en" sz="1100"/>
                      </a:br>
                      <a:r>
                        <a:rPr lang="en" sz="1100"/>
                        <a:t>(regulatory restrictions)</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By application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Multiple Transit, 100s of Peers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At least 10</a:t>
                      </a:r>
                      <a:endParaRPr sz="1100"/>
                    </a:p>
                  </a:txBody>
                  <a:tcPr marT="91425" marB="91425" marR="91425" marL="91425">
                    <a:solidFill>
                      <a:srgbClr val="FFE599"/>
                    </a:solidFill>
                  </a:tcPr>
                </a:tc>
                <a:tc>
                  <a:txBody>
                    <a:bodyPr/>
                    <a:lstStyle/>
                    <a:p>
                      <a:pPr indent="0" lvl="0" marL="0" rtl="0" algn="ctr">
                        <a:spcBef>
                          <a:spcPts val="0"/>
                        </a:spcBef>
                        <a:spcAft>
                          <a:spcPts val="0"/>
                        </a:spcAft>
                        <a:buNone/>
                      </a:pPr>
                      <a:r>
                        <a:rPr lang="en" sz="1100"/>
                        <a:t>Peering widely,</a:t>
                      </a:r>
                      <a:br>
                        <a:rPr lang="en" sz="1100"/>
                      </a:br>
                      <a:r>
                        <a:rPr lang="en" sz="1100"/>
                        <a:t>Global WAN</a:t>
                      </a:r>
                      <a:endParaRPr sz="1100"/>
                    </a:p>
                  </a:txBody>
                  <a:tcPr marT="91425" marB="91425" marR="91425" marL="91425"/>
                </a:tc>
              </a:tr>
              <a:tr h="822925">
                <a:tc>
                  <a:txBody>
                    <a:bodyPr/>
                    <a:lstStyle/>
                    <a:p>
                      <a:pPr indent="0" lvl="0" marL="0" rtl="0" algn="ctr">
                        <a:spcBef>
                          <a:spcPts val="0"/>
                        </a:spcBef>
                        <a:spcAft>
                          <a:spcPts val="0"/>
                        </a:spcAft>
                        <a:buNone/>
                      </a:pPr>
                      <a:r>
                        <a:rPr lang="en" sz="1100"/>
                        <a:t>Akamai DNS</a:t>
                      </a:r>
                      <a:endParaRPr sz="1100"/>
                    </a:p>
                  </a:txBody>
                  <a:tcPr marT="91425" marB="91425" marR="91425" marL="91425"/>
                </a:tc>
                <a:tc>
                  <a:txBody>
                    <a:bodyPr/>
                    <a:lstStyle/>
                    <a:p>
                      <a:pPr indent="0" lvl="0" marL="0" rtl="0" algn="ctr">
                        <a:spcBef>
                          <a:spcPts val="0"/>
                        </a:spcBef>
                        <a:spcAft>
                          <a:spcPts val="0"/>
                        </a:spcAft>
                        <a:buNone/>
                      </a:pPr>
                      <a:r>
                        <a:rPr lang="en" sz="1100"/>
                        <a:t>Hundreds</a:t>
                      </a:r>
                      <a:endParaRPr sz="1100"/>
                    </a:p>
                  </a:txBody>
                  <a:tcPr marT="91425" marB="91425" marR="91425" marL="91425"/>
                </a:tc>
                <a:tc>
                  <a:txBody>
                    <a:bodyPr/>
                    <a:lstStyle/>
                    <a:p>
                      <a:pPr indent="0" lvl="0" marL="0" rtl="0" algn="ctr">
                        <a:spcBef>
                          <a:spcPts val="0"/>
                        </a:spcBef>
                        <a:spcAft>
                          <a:spcPts val="0"/>
                        </a:spcAft>
                        <a:buNone/>
                      </a:pPr>
                      <a:r>
                        <a:rPr lang="en" sz="1100">
                          <a:solidFill>
                            <a:schemeClr val="dk1"/>
                          </a:solidFill>
                        </a:rPr>
                        <a:t>25</a:t>
                      </a:r>
                      <a:br>
                        <a:rPr lang="en" sz="1100">
                          <a:solidFill>
                            <a:schemeClr val="dk1"/>
                          </a:solidFill>
                        </a:rPr>
                      </a:br>
                      <a:r>
                        <a:rPr lang="en" sz="1100">
                          <a:solidFill>
                            <a:schemeClr val="dk1"/>
                          </a:solidFill>
                        </a:rPr>
                        <a:t>(spread load, redundancy)</a:t>
                      </a:r>
                      <a:endParaRPr sz="11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For performance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rPr>
                        <a:t>1 Transit</a:t>
                      </a:r>
                      <a:br>
                        <a:rPr lang="en" sz="1100">
                          <a:solidFill>
                            <a:schemeClr val="dk1"/>
                          </a:solidFill>
                        </a:rPr>
                      </a:br>
                      <a:r>
                        <a:rPr lang="en" sz="1100">
                          <a:solidFill>
                            <a:schemeClr val="dk1"/>
                          </a:solidFill>
                        </a:rPr>
                        <a:t>1- 15 Peers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Probably Less than One</a:t>
                      </a:r>
                      <a:endParaRPr sz="1100"/>
                    </a:p>
                  </a:txBody>
                  <a:tcPr marT="91425" marB="91425" marR="91425" marL="91425">
                    <a:solidFill>
                      <a:srgbClr val="FFE599"/>
                    </a:solidFill>
                  </a:tcPr>
                </a:tc>
                <a:tc>
                  <a:txBody>
                    <a:bodyPr/>
                    <a:lstStyle/>
                    <a:p>
                      <a:pPr indent="0" lvl="0" marL="0" rtl="0" algn="ctr">
                        <a:spcBef>
                          <a:spcPts val="0"/>
                        </a:spcBef>
                        <a:spcAft>
                          <a:spcPts val="0"/>
                        </a:spcAft>
                        <a:buNone/>
                      </a:pPr>
                      <a:r>
                        <a:rPr lang="en" sz="1100"/>
                        <a:t>Intricate, automated optimization</a:t>
                      </a:r>
                      <a:endParaRPr sz="1100"/>
                    </a:p>
                  </a:txBody>
                  <a:tcPr marT="91425" marB="91425" marR="91425" marL="91425"/>
                </a:tc>
              </a:tr>
              <a:tr h="609575">
                <a:tc>
                  <a:txBody>
                    <a:bodyPr/>
                    <a:lstStyle/>
                    <a:p>
                      <a:pPr indent="0" lvl="0" marL="0" rtl="0" algn="ctr">
                        <a:spcBef>
                          <a:spcPts val="0"/>
                        </a:spcBef>
                        <a:spcAft>
                          <a:spcPts val="0"/>
                        </a:spcAft>
                        <a:buNone/>
                      </a:pPr>
                      <a:r>
                        <a:rPr lang="en" sz="1100"/>
                        <a:t>Root DNS</a:t>
                      </a:r>
                      <a:endParaRPr sz="1100"/>
                    </a:p>
                  </a:txBody>
                  <a:tcPr marT="91425" marB="91425" marR="91425" marL="91425"/>
                </a:tc>
                <a:tc>
                  <a:txBody>
                    <a:bodyPr/>
                    <a:lstStyle/>
                    <a:p>
                      <a:pPr indent="0" lvl="0" marL="0" rtl="0" algn="ctr">
                        <a:spcBef>
                          <a:spcPts val="0"/>
                        </a:spcBef>
                        <a:spcAft>
                          <a:spcPts val="0"/>
                        </a:spcAft>
                        <a:buNone/>
                      </a:pPr>
                      <a:r>
                        <a:rPr lang="en" sz="1100"/>
                        <a:t>1400</a:t>
                      </a:r>
                      <a:endParaRPr sz="1100"/>
                    </a:p>
                  </a:txBody>
                  <a:tcPr marT="91425" marB="91425" marR="91425" marL="91425"/>
                </a:tc>
                <a:tc>
                  <a:txBody>
                    <a:bodyPr/>
                    <a:lstStyle/>
                    <a:p>
                      <a:pPr indent="0" lvl="0" marL="0" rtl="0" algn="ctr">
                        <a:spcBef>
                          <a:spcPts val="0"/>
                        </a:spcBef>
                        <a:spcAft>
                          <a:spcPts val="0"/>
                        </a:spcAft>
                        <a:buNone/>
                      </a:pPr>
                      <a:r>
                        <a:rPr lang="en" sz="1100"/>
                        <a:t>6-250</a:t>
                      </a:r>
                      <a:br>
                        <a:rPr lang="en" sz="1100"/>
                      </a:br>
                      <a:r>
                        <a:rPr lang="en" sz="1100"/>
                        <a:t>(different orgs, same service)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By root letter</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Various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Hardly Any</a:t>
                      </a:r>
                      <a:endParaRPr sz="1100"/>
                    </a:p>
                  </a:txBody>
                  <a:tcPr marT="91425" marB="91425" marR="91425" marL="91425">
                    <a:solidFill>
                      <a:srgbClr val="FFE599"/>
                    </a:solidFill>
                  </a:tcPr>
                </a:tc>
                <a:tc>
                  <a:txBody>
                    <a:bodyPr/>
                    <a:lstStyle/>
                    <a:p>
                      <a:pPr indent="0" lvl="0" marL="0" rtl="0" algn="ctr">
                        <a:spcBef>
                          <a:spcPts val="0"/>
                        </a:spcBef>
                        <a:spcAft>
                          <a:spcPts val="0"/>
                        </a:spcAft>
                        <a:buNone/>
                      </a:pPr>
                      <a:r>
                        <a:rPr lang="en" sz="1100"/>
                        <a:t>Caching with long TTLs</a:t>
                      </a:r>
                      <a:endParaRPr sz="1100"/>
                    </a:p>
                  </a:txBody>
                  <a:tcPr marT="91425" marB="91425" marR="91425" marL="91425"/>
                </a:tc>
              </a:tr>
            </a:tbl>
          </a:graphicData>
        </a:graphic>
      </p:graphicFrame>
      <p:graphicFrame>
        <p:nvGraphicFramePr>
          <p:cNvPr id="357" name="Google Shape;357;p38"/>
          <p:cNvGraphicFramePr/>
          <p:nvPr/>
        </p:nvGraphicFramePr>
        <p:xfrm>
          <a:off x="845813" y="605870"/>
          <a:ext cx="3000000" cy="3000000"/>
        </p:xfrm>
        <a:graphic>
          <a:graphicData uri="http://schemas.openxmlformats.org/drawingml/2006/table">
            <a:tbl>
              <a:tblPr>
                <a:noFill/>
                <a:tableStyleId>{2B38AD5F-5DAA-4412-9DF3-CD5E5057B1B6}</a:tableStyleId>
              </a:tblPr>
              <a:tblGrid>
                <a:gridCol w="1064625"/>
                <a:gridCol w="1064625"/>
                <a:gridCol w="1064625"/>
                <a:gridCol w="1064625"/>
                <a:gridCol w="1064625"/>
                <a:gridCol w="1064625"/>
                <a:gridCol w="1064625"/>
              </a:tblGrid>
              <a:tr h="396200">
                <a:tc rowSpan="2">
                  <a:txBody>
                    <a:bodyPr/>
                    <a:lstStyle/>
                    <a:p>
                      <a:pPr indent="0" lvl="0" marL="0" rtl="0" algn="ctr">
                        <a:spcBef>
                          <a:spcPts val="0"/>
                        </a:spcBef>
                        <a:spcAft>
                          <a:spcPts val="0"/>
                        </a:spcAft>
                        <a:buNone/>
                      </a:pPr>
                      <a:r>
                        <a:t/>
                      </a:r>
                      <a:endParaRPr sz="1100"/>
                    </a:p>
                  </a:txBody>
                  <a:tcPr marT="91425" marB="91425" marR="91425" marL="91425"/>
                </a:tc>
                <a:tc gridSpan="5">
                  <a:txBody>
                    <a:bodyPr/>
                    <a:lstStyle/>
                    <a:p>
                      <a:pPr indent="0" lvl="0" marL="0" rtl="0" algn="ctr">
                        <a:spcBef>
                          <a:spcPts val="0"/>
                        </a:spcBef>
                        <a:spcAft>
                          <a:spcPts val="0"/>
                        </a:spcAft>
                        <a:buNone/>
                      </a:pPr>
                      <a:r>
                        <a:rPr b="1" lang="en" sz="1100"/>
                        <a:t>Property</a:t>
                      </a:r>
                      <a:endParaRPr b="1" sz="1100"/>
                    </a:p>
                  </a:txBody>
                  <a:tcPr marT="91425" marB="91425" marR="91425" marL="91425"/>
                </a:tc>
                <a:tc hMerge="1"/>
                <a:tc hMerge="1"/>
                <a:tc hMerge="1"/>
                <a:tc hMerge="1"/>
                <a:tc>
                  <a:txBody>
                    <a:bodyPr/>
                    <a:lstStyle/>
                    <a:p>
                      <a:pPr indent="0" lvl="0" marL="0" rtl="0" algn="ctr">
                        <a:spcBef>
                          <a:spcPts val="0"/>
                        </a:spcBef>
                        <a:spcAft>
                          <a:spcPts val="0"/>
                        </a:spcAft>
                        <a:buNone/>
                      </a:pPr>
                      <a:r>
                        <a:t/>
                      </a:r>
                      <a:endParaRPr b="1" sz="1100"/>
                    </a:p>
                  </a:txBody>
                  <a:tcPr marT="91425" marB="91425" marR="91425" marL="91425"/>
                </a:tc>
              </a:tr>
              <a:tr h="822925">
                <a:tc vMerge="1"/>
                <a:tc>
                  <a:txBody>
                    <a:bodyPr/>
                    <a:lstStyle/>
                    <a:p>
                      <a:pPr indent="0" lvl="0" marL="0" rtl="0" algn="ctr">
                        <a:spcBef>
                          <a:spcPts val="0"/>
                        </a:spcBef>
                        <a:spcAft>
                          <a:spcPts val="0"/>
                        </a:spcAft>
                        <a:buNone/>
                      </a:pPr>
                      <a:r>
                        <a:rPr lang="en" sz="1100"/>
                        <a:t>Total</a:t>
                      </a:r>
                      <a:r>
                        <a:rPr lang="en" sz="1100"/>
                        <a:t> Sites</a:t>
                      </a:r>
                      <a:endParaRPr sz="1100"/>
                    </a:p>
                  </a:txBody>
                  <a:tcPr marT="91425" marB="91425" marR="91425" marL="91425"/>
                </a:tc>
                <a:tc>
                  <a:txBody>
                    <a:bodyPr/>
                    <a:lstStyle/>
                    <a:p>
                      <a:pPr indent="0" lvl="0" marL="0" rtl="0" algn="ctr">
                        <a:spcBef>
                          <a:spcPts val="0"/>
                        </a:spcBef>
                        <a:spcAft>
                          <a:spcPts val="0"/>
                        </a:spcAft>
                        <a:buNone/>
                      </a:pPr>
                      <a:r>
                        <a:rPr lang="en" sz="1100"/>
                        <a:t>Sites per Deployment</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Prefix to Site Assignments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Connectivity per Site</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RTTs per Content Fetch</a:t>
                      </a:r>
                      <a:endParaRPr sz="1100"/>
                    </a:p>
                  </a:txBody>
                  <a:tcPr marT="91425" marB="91425" marR="91425" marL="91425"/>
                </a:tc>
                <a:tc>
                  <a:txBody>
                    <a:bodyPr/>
                    <a:lstStyle/>
                    <a:p>
                      <a:pPr indent="0" lvl="0" marL="0" rtl="0" algn="ctr">
                        <a:spcBef>
                          <a:spcPts val="0"/>
                        </a:spcBef>
                        <a:spcAft>
                          <a:spcPts val="0"/>
                        </a:spcAft>
                        <a:buNone/>
                      </a:pPr>
                      <a:r>
                        <a:rPr lang="en" sz="1100"/>
                        <a:t>Optimization Strategy</a:t>
                      </a:r>
                      <a:endParaRPr sz="1100"/>
                    </a:p>
                  </a:txBody>
                  <a:tcPr marT="91425" marB="91425" marR="91425" marL="91425">
                    <a:solidFill>
                      <a:srgbClr val="FFE599"/>
                    </a:solidFill>
                  </a:tcPr>
                </a:tc>
              </a:tr>
              <a:tr h="1036300">
                <a:tc>
                  <a:txBody>
                    <a:bodyPr/>
                    <a:lstStyle/>
                    <a:p>
                      <a:pPr indent="0" lvl="0" marL="0" rtl="0" algn="ctr">
                        <a:spcBef>
                          <a:spcPts val="0"/>
                        </a:spcBef>
                        <a:spcAft>
                          <a:spcPts val="0"/>
                        </a:spcAft>
                        <a:buNone/>
                      </a:pPr>
                      <a:r>
                        <a:rPr lang="en" sz="1100"/>
                        <a:t>Microsoft</a:t>
                      </a:r>
                      <a:endParaRPr sz="1100"/>
                    </a:p>
                  </a:txBody>
                  <a:tcPr marT="91425" marB="91425" marR="91425" marL="91425"/>
                </a:tc>
                <a:tc>
                  <a:txBody>
                    <a:bodyPr/>
                    <a:lstStyle/>
                    <a:p>
                      <a:pPr indent="0" lvl="0" marL="0" rtl="0" algn="ctr">
                        <a:spcBef>
                          <a:spcPts val="0"/>
                        </a:spcBef>
                        <a:spcAft>
                          <a:spcPts val="0"/>
                        </a:spcAft>
                        <a:buNone/>
                      </a:pPr>
                      <a:r>
                        <a:rPr lang="en" sz="1100"/>
                        <a:t>110</a:t>
                      </a:r>
                      <a:endParaRPr sz="1100"/>
                    </a:p>
                  </a:txBody>
                  <a:tcPr marT="91425" marB="91425" marR="91425" marL="91425"/>
                </a:tc>
                <a:tc>
                  <a:txBody>
                    <a:bodyPr/>
                    <a:lstStyle/>
                    <a:p>
                      <a:pPr indent="0" lvl="0" marL="0" rtl="0" algn="ctr">
                        <a:spcBef>
                          <a:spcPts val="0"/>
                        </a:spcBef>
                        <a:spcAft>
                          <a:spcPts val="0"/>
                        </a:spcAft>
                        <a:buNone/>
                      </a:pPr>
                      <a:r>
                        <a:rPr lang="en" sz="1100"/>
                        <a:t>30-110</a:t>
                      </a:r>
                      <a:br>
                        <a:rPr lang="en" sz="1100"/>
                      </a:br>
                      <a:r>
                        <a:rPr lang="en" sz="1100"/>
                        <a:t>(regulatory restrictions)</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By application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Multiple Transit, 100s of Peers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At least 10</a:t>
                      </a:r>
                      <a:endParaRPr sz="1100"/>
                    </a:p>
                  </a:txBody>
                  <a:tcPr marT="91425" marB="91425" marR="91425" marL="91425"/>
                </a:tc>
                <a:tc>
                  <a:txBody>
                    <a:bodyPr/>
                    <a:lstStyle/>
                    <a:p>
                      <a:pPr indent="0" lvl="0" marL="0" rtl="0" algn="ctr">
                        <a:spcBef>
                          <a:spcPts val="0"/>
                        </a:spcBef>
                        <a:spcAft>
                          <a:spcPts val="0"/>
                        </a:spcAft>
                        <a:buNone/>
                      </a:pPr>
                      <a:r>
                        <a:rPr lang="en" sz="1100"/>
                        <a:t>Peering widely,</a:t>
                      </a:r>
                      <a:br>
                        <a:rPr lang="en" sz="1100"/>
                      </a:br>
                      <a:r>
                        <a:rPr lang="en" sz="1100"/>
                        <a:t>Global WAN</a:t>
                      </a:r>
                      <a:endParaRPr sz="1100"/>
                    </a:p>
                  </a:txBody>
                  <a:tcPr marT="91425" marB="91425" marR="91425" marL="91425">
                    <a:solidFill>
                      <a:srgbClr val="FFE599"/>
                    </a:solidFill>
                  </a:tcPr>
                </a:tc>
              </a:tr>
              <a:tr h="822925">
                <a:tc>
                  <a:txBody>
                    <a:bodyPr/>
                    <a:lstStyle/>
                    <a:p>
                      <a:pPr indent="0" lvl="0" marL="0" rtl="0" algn="ctr">
                        <a:spcBef>
                          <a:spcPts val="0"/>
                        </a:spcBef>
                        <a:spcAft>
                          <a:spcPts val="0"/>
                        </a:spcAft>
                        <a:buNone/>
                      </a:pPr>
                      <a:r>
                        <a:rPr lang="en" sz="1100"/>
                        <a:t>Akamai DNS</a:t>
                      </a:r>
                      <a:endParaRPr sz="1100"/>
                    </a:p>
                  </a:txBody>
                  <a:tcPr marT="91425" marB="91425" marR="91425" marL="91425"/>
                </a:tc>
                <a:tc>
                  <a:txBody>
                    <a:bodyPr/>
                    <a:lstStyle/>
                    <a:p>
                      <a:pPr indent="0" lvl="0" marL="0" rtl="0" algn="ctr">
                        <a:spcBef>
                          <a:spcPts val="0"/>
                        </a:spcBef>
                        <a:spcAft>
                          <a:spcPts val="0"/>
                        </a:spcAft>
                        <a:buNone/>
                      </a:pPr>
                      <a:r>
                        <a:rPr lang="en" sz="1100"/>
                        <a:t>Hundreds</a:t>
                      </a:r>
                      <a:endParaRPr sz="1100"/>
                    </a:p>
                  </a:txBody>
                  <a:tcPr marT="91425" marB="91425" marR="91425" marL="91425"/>
                </a:tc>
                <a:tc>
                  <a:txBody>
                    <a:bodyPr/>
                    <a:lstStyle/>
                    <a:p>
                      <a:pPr indent="0" lvl="0" marL="0" rtl="0" algn="ctr">
                        <a:spcBef>
                          <a:spcPts val="0"/>
                        </a:spcBef>
                        <a:spcAft>
                          <a:spcPts val="0"/>
                        </a:spcAft>
                        <a:buNone/>
                      </a:pPr>
                      <a:r>
                        <a:rPr lang="en" sz="1100">
                          <a:solidFill>
                            <a:schemeClr val="dk1"/>
                          </a:solidFill>
                        </a:rPr>
                        <a:t>25</a:t>
                      </a:r>
                      <a:br>
                        <a:rPr lang="en" sz="1100">
                          <a:solidFill>
                            <a:schemeClr val="dk1"/>
                          </a:solidFill>
                        </a:rPr>
                      </a:br>
                      <a:r>
                        <a:rPr lang="en" sz="1100">
                          <a:solidFill>
                            <a:schemeClr val="dk1"/>
                          </a:solidFill>
                        </a:rPr>
                        <a:t>(spread load, redundancy)</a:t>
                      </a:r>
                      <a:endParaRPr sz="11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For performance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1 Transit</a:t>
                      </a:r>
                      <a:br>
                        <a:rPr lang="en" sz="1100">
                          <a:solidFill>
                            <a:schemeClr val="dk1"/>
                          </a:solidFill>
                        </a:rPr>
                      </a:br>
                      <a:r>
                        <a:rPr lang="en" sz="1100">
                          <a:solidFill>
                            <a:schemeClr val="dk1"/>
                          </a:solidFill>
                        </a:rPr>
                        <a:t>1- 15 Peers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Probably Less than One</a:t>
                      </a:r>
                      <a:endParaRPr sz="1100"/>
                    </a:p>
                  </a:txBody>
                  <a:tcPr marT="91425" marB="91425" marR="91425" marL="91425"/>
                </a:tc>
                <a:tc>
                  <a:txBody>
                    <a:bodyPr/>
                    <a:lstStyle/>
                    <a:p>
                      <a:pPr indent="0" lvl="0" marL="0" rtl="0" algn="ctr">
                        <a:spcBef>
                          <a:spcPts val="0"/>
                        </a:spcBef>
                        <a:spcAft>
                          <a:spcPts val="0"/>
                        </a:spcAft>
                        <a:buNone/>
                      </a:pPr>
                      <a:r>
                        <a:rPr lang="en" sz="1100"/>
                        <a:t>Intricate, automated optimization</a:t>
                      </a:r>
                      <a:endParaRPr sz="1100"/>
                    </a:p>
                  </a:txBody>
                  <a:tcPr marT="91425" marB="91425" marR="91425" marL="91425">
                    <a:solidFill>
                      <a:srgbClr val="FFE599"/>
                    </a:solidFill>
                  </a:tcPr>
                </a:tc>
              </a:tr>
              <a:tr h="609575">
                <a:tc>
                  <a:txBody>
                    <a:bodyPr/>
                    <a:lstStyle/>
                    <a:p>
                      <a:pPr indent="0" lvl="0" marL="0" rtl="0" algn="ctr">
                        <a:spcBef>
                          <a:spcPts val="0"/>
                        </a:spcBef>
                        <a:spcAft>
                          <a:spcPts val="0"/>
                        </a:spcAft>
                        <a:buNone/>
                      </a:pPr>
                      <a:r>
                        <a:rPr lang="en" sz="1100"/>
                        <a:t>Root DNS</a:t>
                      </a:r>
                      <a:endParaRPr sz="1100"/>
                    </a:p>
                  </a:txBody>
                  <a:tcPr marT="91425" marB="91425" marR="91425" marL="91425"/>
                </a:tc>
                <a:tc>
                  <a:txBody>
                    <a:bodyPr/>
                    <a:lstStyle/>
                    <a:p>
                      <a:pPr indent="0" lvl="0" marL="0" rtl="0" algn="ctr">
                        <a:spcBef>
                          <a:spcPts val="0"/>
                        </a:spcBef>
                        <a:spcAft>
                          <a:spcPts val="0"/>
                        </a:spcAft>
                        <a:buNone/>
                      </a:pPr>
                      <a:r>
                        <a:rPr lang="en" sz="1100"/>
                        <a:t>1400</a:t>
                      </a:r>
                      <a:endParaRPr sz="1100"/>
                    </a:p>
                  </a:txBody>
                  <a:tcPr marT="91425" marB="91425" marR="91425" marL="91425"/>
                </a:tc>
                <a:tc>
                  <a:txBody>
                    <a:bodyPr/>
                    <a:lstStyle/>
                    <a:p>
                      <a:pPr indent="0" lvl="0" marL="0" rtl="0" algn="ctr">
                        <a:spcBef>
                          <a:spcPts val="0"/>
                        </a:spcBef>
                        <a:spcAft>
                          <a:spcPts val="0"/>
                        </a:spcAft>
                        <a:buNone/>
                      </a:pPr>
                      <a:r>
                        <a:rPr lang="en" sz="1100"/>
                        <a:t>6-250</a:t>
                      </a:r>
                      <a:br>
                        <a:rPr lang="en" sz="1100"/>
                      </a:br>
                      <a:r>
                        <a:rPr lang="en" sz="1100"/>
                        <a:t>(different orgs, same service)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By root letter</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Various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Hardly Any</a:t>
                      </a:r>
                      <a:endParaRPr sz="1100"/>
                    </a:p>
                  </a:txBody>
                  <a:tcPr marT="91425" marB="91425" marR="91425" marL="91425"/>
                </a:tc>
                <a:tc>
                  <a:txBody>
                    <a:bodyPr/>
                    <a:lstStyle/>
                    <a:p>
                      <a:pPr indent="0" lvl="0" marL="0" rtl="0" algn="ctr">
                        <a:spcBef>
                          <a:spcPts val="0"/>
                        </a:spcBef>
                        <a:spcAft>
                          <a:spcPts val="0"/>
                        </a:spcAft>
                        <a:buNone/>
                      </a:pPr>
                      <a:r>
                        <a:rPr lang="en" sz="1100"/>
                        <a:t>Caching with long TTLs</a:t>
                      </a:r>
                      <a:endParaRPr sz="1100"/>
                    </a:p>
                  </a:txBody>
                  <a:tcPr marT="91425" marB="91425" marR="91425" marL="91425">
                    <a:solidFill>
                      <a:srgbClr val="FFE599"/>
                    </a:solidFill>
                  </a:tcPr>
                </a:tc>
              </a:tr>
            </a:tbl>
          </a:graphicData>
        </a:graphic>
      </p:graphicFrame>
      <p:sp>
        <p:nvSpPr>
          <p:cNvPr id="358" name="Google Shape;358;p38"/>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Anycast Deployment Comparison</a:t>
            </a:r>
            <a:endParaRPr sz="2220"/>
          </a:p>
        </p:txBody>
      </p:sp>
      <p:sp>
        <p:nvSpPr>
          <p:cNvPr id="359" name="Google Shape;35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38"/>
          <p:cNvSpPr/>
          <p:nvPr/>
        </p:nvSpPr>
        <p:spPr>
          <a:xfrm>
            <a:off x="2334550" y="621676"/>
            <a:ext cx="171900" cy="3936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361" name="Google Shape;361;p38"/>
          <p:cNvSpPr/>
          <p:nvPr/>
        </p:nvSpPr>
        <p:spPr>
          <a:xfrm>
            <a:off x="3419250" y="621676"/>
            <a:ext cx="171900" cy="3936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362" name="Google Shape;362;p38"/>
          <p:cNvSpPr/>
          <p:nvPr/>
        </p:nvSpPr>
        <p:spPr>
          <a:xfrm rot="731553">
            <a:off x="4929937" y="413479"/>
            <a:ext cx="171877" cy="602251"/>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363" name="Google Shape;363;p38"/>
          <p:cNvSpPr/>
          <p:nvPr/>
        </p:nvSpPr>
        <p:spPr>
          <a:xfrm>
            <a:off x="5588864" y="434478"/>
            <a:ext cx="171900" cy="5808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364" name="Google Shape;364;p38"/>
          <p:cNvSpPr/>
          <p:nvPr/>
        </p:nvSpPr>
        <p:spPr>
          <a:xfrm>
            <a:off x="6609389" y="434478"/>
            <a:ext cx="171900" cy="5808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365" name="Google Shape;365;p38"/>
          <p:cNvSpPr txBox="1"/>
          <p:nvPr/>
        </p:nvSpPr>
        <p:spPr>
          <a:xfrm rot="-5400000">
            <a:off x="-145650" y="2910500"/>
            <a:ext cx="13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Deployment</a:t>
            </a:r>
            <a:endParaRPr b="1"/>
          </a:p>
        </p:txBody>
      </p:sp>
      <p:sp>
        <p:nvSpPr>
          <p:cNvPr id="366" name="Google Shape;366;p38"/>
          <p:cNvSpPr/>
          <p:nvPr/>
        </p:nvSpPr>
        <p:spPr>
          <a:xfrm>
            <a:off x="7676189" y="434478"/>
            <a:ext cx="171900" cy="5808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5"/>
                                        </p:tgtEl>
                                      </p:cBhvr>
                                    </p:animEffect>
                                    <p:set>
                                      <p:cBhvr>
                                        <p:cTn dur="1" fill="hold">
                                          <p:stCondLst>
                                            <p:cond delay="1000"/>
                                          </p:stCondLst>
                                        </p:cTn>
                                        <p:tgtEl>
                                          <p:spTgt spid="3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0"/>
                                        </p:tgtEl>
                                      </p:cBhvr>
                                    </p:animEffect>
                                    <p:set>
                                      <p:cBhvr>
                                        <p:cTn dur="1" fill="hold">
                                          <p:stCondLst>
                                            <p:cond delay="1000"/>
                                          </p:stCondLst>
                                        </p:cTn>
                                        <p:tgtEl>
                                          <p:spTgt spid="3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3"/>
                                        </p:tgtEl>
                                      </p:cBhvr>
                                    </p:animEffect>
                                    <p:set>
                                      <p:cBhvr>
                                        <p:cTn dur="1" fill="hold">
                                          <p:stCondLst>
                                            <p:cond delay="1000"/>
                                          </p:stCondLst>
                                        </p:cTn>
                                        <p:tgtEl>
                                          <p:spTgt spid="3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61"/>
                                        </p:tgtEl>
                                      </p:cBhvr>
                                    </p:animEffect>
                                    <p:set>
                                      <p:cBhvr>
                                        <p:cTn dur="1" fill="hold">
                                          <p:stCondLst>
                                            <p:cond delay="1000"/>
                                          </p:stCondLst>
                                        </p:cTn>
                                        <p:tgtEl>
                                          <p:spTgt spid="3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62"/>
                                        </p:tgtEl>
                                      </p:cBhvr>
                                    </p:animEffect>
                                    <p:set>
                                      <p:cBhvr>
                                        <p:cTn dur="1" fill="hold">
                                          <p:stCondLst>
                                            <p:cond delay="1000"/>
                                          </p:stCondLst>
                                        </p:cTn>
                                        <p:tgtEl>
                                          <p:spTgt spid="36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3"/>
                                        </p:tgtEl>
                                      </p:cBhvr>
                                    </p:animEffect>
                                    <p:set>
                                      <p:cBhvr>
                                        <p:cTn dur="1" fill="hold">
                                          <p:stCondLst>
                                            <p:cond delay="1000"/>
                                          </p:stCondLst>
                                        </p:cTn>
                                        <p:tgtEl>
                                          <p:spTgt spid="3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4"/>
                                        </p:tgtEl>
                                      </p:cBhvr>
                                    </p:animEffect>
                                    <p:set>
                                      <p:cBhvr>
                                        <p:cTn dur="1" fill="hold">
                                          <p:stCondLst>
                                            <p:cond delay="1000"/>
                                          </p:stCondLst>
                                        </p:cTn>
                                        <p:tgtEl>
                                          <p:spTgt spid="3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6"/>
                                        </p:tgtEl>
                                      </p:cBhvr>
                                    </p:animEffect>
                                    <p:set>
                                      <p:cBhvr>
                                        <p:cTn dur="1" fill="hold">
                                          <p:stCondLst>
                                            <p:cond delay="1000"/>
                                          </p:stCondLst>
                                        </p:cTn>
                                        <p:tgtEl>
                                          <p:spTgt spid="3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64"/>
                                        </p:tgtEl>
                                      </p:cBhvr>
                                    </p:animEffect>
                                    <p:set>
                                      <p:cBhvr>
                                        <p:cTn dur="1" fill="hold">
                                          <p:stCondLst>
                                            <p:cond delay="1000"/>
                                          </p:stCondLst>
                                        </p:cTn>
                                        <p:tgtEl>
                                          <p:spTgt spid="36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CDNs like Microsoft’s Benefit From AnyOpt [1]?</a:t>
            </a:r>
            <a:endParaRPr/>
          </a:p>
        </p:txBody>
      </p:sp>
      <p:sp>
        <p:nvSpPr>
          <p:cNvPr id="372" name="Google Shape;37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Scaling issues prevent application.</a:t>
            </a:r>
            <a:endParaRPr sz="2400"/>
          </a:p>
          <a:p>
            <a:pPr indent="-355600" lvl="1" marL="914400" rtl="0" algn="l">
              <a:spcBef>
                <a:spcPts val="0"/>
              </a:spcBef>
              <a:spcAft>
                <a:spcPts val="0"/>
              </a:spcAft>
              <a:buSzPts val="2000"/>
              <a:buChar char="-"/>
            </a:pPr>
            <a:r>
              <a:rPr lang="en" sz="2000"/>
              <a:t>Lots of sites and multiple transit providers per site</a:t>
            </a:r>
            <a:r>
              <a:rPr lang="en" sz="2000"/>
              <a:t>.</a:t>
            </a:r>
            <a:endParaRPr sz="2000"/>
          </a:p>
          <a:p>
            <a:pPr indent="-330200" lvl="2" marL="1371600" rtl="0" algn="l">
              <a:spcBef>
                <a:spcPts val="0"/>
              </a:spcBef>
              <a:spcAft>
                <a:spcPts val="0"/>
              </a:spcAft>
              <a:buSzPts val="1600"/>
              <a:buChar char="-"/>
            </a:pPr>
            <a:r>
              <a:rPr lang="en" sz="1600"/>
              <a:t>The paper admits that the methodology does not yet scale.</a:t>
            </a:r>
            <a:endParaRPr sz="1600"/>
          </a:p>
          <a:p>
            <a:pPr indent="-355600" lvl="1" marL="914400" rtl="0" algn="l">
              <a:spcBef>
                <a:spcPts val="0"/>
              </a:spcBef>
              <a:spcAft>
                <a:spcPts val="0"/>
              </a:spcAft>
              <a:buSzPts val="2000"/>
              <a:buChar char="-"/>
            </a:pPr>
            <a:r>
              <a:rPr lang="en" sz="2000"/>
              <a:t>Lots of peers, which are the preferred connection.</a:t>
            </a:r>
            <a:endParaRPr sz="2000"/>
          </a:p>
          <a:p>
            <a:pPr indent="-355600" lvl="0" marL="457200" rtl="0" algn="l">
              <a:spcBef>
                <a:spcPts val="0"/>
              </a:spcBef>
              <a:spcAft>
                <a:spcPts val="0"/>
              </a:spcAft>
              <a:buSzPts val="2000"/>
              <a:buChar char="-"/>
            </a:pPr>
            <a:r>
              <a:rPr lang="en" sz="2400"/>
              <a:t>But the insights from AnyOpt are still valuable.</a:t>
            </a:r>
            <a:endParaRPr sz="2000"/>
          </a:p>
          <a:p>
            <a:pPr indent="-355600" lvl="1" marL="914400" rtl="0" algn="l">
              <a:spcBef>
                <a:spcPts val="0"/>
              </a:spcBef>
              <a:spcAft>
                <a:spcPts val="0"/>
              </a:spcAft>
              <a:buSzPts val="2000"/>
              <a:buChar char="-"/>
            </a:pPr>
            <a:r>
              <a:rPr lang="en" sz="2000"/>
              <a:t>Many principles in AnyOpt are general and, if further developed, may be useful for anycast CDNs similar to Microsoft’s.</a:t>
            </a:r>
            <a:endParaRPr sz="2000"/>
          </a:p>
        </p:txBody>
      </p:sp>
      <p:sp>
        <p:nvSpPr>
          <p:cNvPr id="373" name="Google Shape;37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39"/>
          <p:cNvSpPr txBox="1"/>
          <p:nvPr/>
        </p:nvSpPr>
        <p:spPr>
          <a:xfrm>
            <a:off x="459475" y="4429150"/>
            <a:ext cx="773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 AnyOpt: Predicting and Optimizing IP Anycast Performance. Zhang, Xiao and Sen, Tanmoy and Zhang, Zheyuan and April, Tim and Chandrasekaran, Balakrishnan and Choffnes, David and Maggs, Bruce M. and Shen, Haiying and Sitaraman, Ramesh K. and Yang, Xiawei. In Proceedings of the 2021 SIGCOMM Conference. Online.</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animEffect filter="fade" transition="in">
                                      <p:cBhvr>
                                        <p:cTn dur="1000"/>
                                        <p:tgtEl>
                                          <p:spTgt spid="3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animEffect filter="fade" transition="in">
                                      <p:cBhvr>
                                        <p:cTn dur="1000"/>
                                        <p:tgtEl>
                                          <p:spTgt spid="3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animEffect filter="fade" transition="in">
                                      <p:cBhvr>
                                        <p:cTn dur="1000"/>
                                        <p:tgtEl>
                                          <p:spTgt spid="3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animEffect filter="fade" transition="in">
                                      <p:cBhvr>
                                        <p:cTn dur="1000"/>
                                        <p:tgtEl>
                                          <p:spTgt spid="3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animEffect filter="fade" transition="in">
                                      <p:cBhvr>
                                        <p:cTn dur="1000"/>
                                        <p:tgtEl>
                                          <p:spTgt spid="3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5" st="5"/>
                                            </p:txEl>
                                          </p:spTgt>
                                        </p:tgtEl>
                                        <p:attrNameLst>
                                          <p:attrName>style.visibility</p:attrName>
                                        </p:attrNameLst>
                                      </p:cBhvr>
                                      <p:to>
                                        <p:strVal val="visible"/>
                                      </p:to>
                                    </p:set>
                                    <p:animEffect filter="fade" transition="in">
                                      <p:cBhvr>
                                        <p:cTn dur="1000"/>
                                        <p:tgtEl>
                                          <p:spTgt spid="37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380" name="Google Shape;380;p40"/>
          <p:cNvSpPr txBox="1"/>
          <p:nvPr>
            <p:ph idx="1" type="body"/>
          </p:nvPr>
        </p:nvSpPr>
        <p:spPr>
          <a:xfrm>
            <a:off x="311700" y="10912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One should assess anycast </a:t>
            </a:r>
            <a:r>
              <a:rPr b="1" lang="en" sz="2200"/>
              <a:t>in context of the system</a:t>
            </a:r>
            <a:r>
              <a:rPr lang="en" sz="2200"/>
              <a:t>.</a:t>
            </a:r>
            <a:endParaRPr sz="2200"/>
          </a:p>
          <a:p>
            <a:pPr indent="-336550" lvl="0" marL="457200" rtl="0" algn="l">
              <a:spcBef>
                <a:spcPts val="1200"/>
              </a:spcBef>
              <a:spcAft>
                <a:spcPts val="0"/>
              </a:spcAft>
              <a:buSzPts val="1700"/>
              <a:buChar char="-"/>
            </a:pPr>
            <a:r>
              <a:rPr lang="en" sz="1700"/>
              <a:t>Generalizing root DNS to other applications can be misleading.</a:t>
            </a:r>
            <a:endParaRPr sz="1700"/>
          </a:p>
          <a:p>
            <a:pPr indent="-336550" lvl="0" marL="457200" rtl="0" algn="l">
              <a:spcBef>
                <a:spcPts val="0"/>
              </a:spcBef>
              <a:spcAft>
                <a:spcPts val="0"/>
              </a:spcAft>
              <a:buSzPts val="1700"/>
              <a:buChar char="-"/>
            </a:pPr>
            <a:r>
              <a:rPr lang="en" sz="1700"/>
              <a:t>Comparing root DNS latency and anycast inflation is unproductive.</a:t>
            </a:r>
            <a:endParaRPr sz="1700"/>
          </a:p>
          <a:p>
            <a:pPr indent="-336550" lvl="0" marL="457200" rtl="0" algn="l">
              <a:spcBef>
                <a:spcPts val="0"/>
              </a:spcBef>
              <a:spcAft>
                <a:spcPts val="0"/>
              </a:spcAft>
              <a:buSzPts val="1700"/>
              <a:buChar char="-"/>
            </a:pPr>
            <a:r>
              <a:rPr lang="en" sz="1700"/>
              <a:t>Root DNS operators should not deploy new sites to lower latency.</a:t>
            </a:r>
            <a:endParaRPr sz="1700"/>
          </a:p>
          <a:p>
            <a:pPr indent="0" lvl="0" marL="0" rtl="0" algn="l">
              <a:spcBef>
                <a:spcPts val="1200"/>
              </a:spcBef>
              <a:spcAft>
                <a:spcPts val="0"/>
              </a:spcAft>
              <a:buNone/>
            </a:pPr>
            <a:r>
              <a:rPr lang="en" sz="2200"/>
              <a:t>Inflation is a misleading metric -- absolute latency is more important.</a:t>
            </a:r>
            <a:endParaRPr sz="2200"/>
          </a:p>
          <a:p>
            <a:pPr indent="0" lvl="0" marL="0" rtl="0" algn="l">
              <a:spcBef>
                <a:spcPts val="1200"/>
              </a:spcBef>
              <a:spcAft>
                <a:spcPts val="1200"/>
              </a:spcAft>
              <a:buNone/>
            </a:pPr>
            <a:r>
              <a:rPr lang="en" sz="2200"/>
              <a:t>Anycast deployments can be engineered to keep latency low.</a:t>
            </a:r>
            <a:endParaRPr sz="2200"/>
          </a:p>
        </p:txBody>
      </p:sp>
      <p:sp>
        <p:nvSpPr>
          <p:cNvPr id="381" name="Google Shape;38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Effect filter="fade" transition="in">
                                      <p:cBhvr>
                                        <p:cTn dur="1000"/>
                                        <p:tgtEl>
                                          <p:spTgt spid="3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animEffect filter="fade" transition="in">
                                      <p:cBhvr>
                                        <p:cTn dur="1000"/>
                                        <p:tgtEl>
                                          <p:spTgt spid="3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animEffect filter="fade" transition="in">
                                      <p:cBhvr>
                                        <p:cTn dur="1000"/>
                                        <p:tgtEl>
                                          <p:spTgt spid="3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animEffect filter="fade" transition="in">
                                      <p:cBhvr>
                                        <p:cTn dur="1000"/>
                                        <p:tgtEl>
                                          <p:spTgt spid="3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4" st="4"/>
                                            </p:txEl>
                                          </p:spTgt>
                                        </p:tgtEl>
                                        <p:attrNameLst>
                                          <p:attrName>style.visibility</p:attrName>
                                        </p:attrNameLst>
                                      </p:cBhvr>
                                      <p:to>
                                        <p:strVal val="visible"/>
                                      </p:to>
                                    </p:set>
                                    <p:animEffect filter="fade" transition="in">
                                      <p:cBhvr>
                                        <p:cTn dur="1000"/>
                                        <p:tgtEl>
                                          <p:spTgt spid="3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5" st="5"/>
                                            </p:txEl>
                                          </p:spTgt>
                                        </p:tgtEl>
                                        <p:attrNameLst>
                                          <p:attrName>style.visibility</p:attrName>
                                        </p:attrNameLst>
                                      </p:cBhvr>
                                      <p:to>
                                        <p:strVal val="visible"/>
                                      </p:to>
                                    </p:set>
                                    <p:animEffect filter="fade" transition="in">
                                      <p:cBhvr>
                                        <p:cTn dur="1000"/>
                                        <p:tgtEl>
                                          <p:spTgt spid="38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Rough Outline</a:t>
            </a:r>
            <a:endParaRPr/>
          </a:p>
        </p:txBody>
      </p:sp>
      <p:sp>
        <p:nvSpPr>
          <p:cNvPr id="387" name="Google Shape;387;p41"/>
          <p:cNvSpPr txBox="1"/>
          <p:nvPr>
            <p:ph idx="1" type="body"/>
          </p:nvPr>
        </p:nvSpPr>
        <p:spPr>
          <a:xfrm>
            <a:off x="159775" y="898350"/>
            <a:ext cx="8716500" cy="4299300"/>
          </a:xfrm>
          <a:prstGeom prst="rect">
            <a:avLst/>
          </a:prstGeom>
        </p:spPr>
        <p:txBody>
          <a:bodyPr anchorCtr="0" anchor="t" bIns="91425" lIns="91425" spcFirstLastPara="1" rIns="91425" wrap="square" tIns="91425">
            <a:normAutofit fontScale="92500" lnSpcReduction="10000"/>
          </a:bodyPr>
          <a:lstStyle/>
          <a:p>
            <a:pPr indent="-296735" lvl="0" marL="457200" rtl="0" algn="l">
              <a:lnSpc>
                <a:spcPct val="105000"/>
              </a:lnSpc>
              <a:spcBef>
                <a:spcPts val="0"/>
              </a:spcBef>
              <a:spcAft>
                <a:spcPts val="0"/>
              </a:spcAft>
              <a:buSzPct val="87218"/>
              <a:buAutoNum type="arabicPeriod"/>
            </a:pPr>
            <a:r>
              <a:rPr lang="en" sz="1330"/>
              <a:t>Overview to give folks the gist</a:t>
            </a:r>
            <a:endParaRPr sz="1330"/>
          </a:p>
          <a:p>
            <a:pPr indent="-286750" lvl="1" marL="914400" rtl="0" algn="l">
              <a:lnSpc>
                <a:spcPct val="105000"/>
              </a:lnSpc>
              <a:spcBef>
                <a:spcPts val="0"/>
              </a:spcBef>
              <a:spcAft>
                <a:spcPts val="0"/>
              </a:spcAft>
              <a:buSzPct val="100000"/>
              <a:buAutoNum type="alphaLcPeriod"/>
            </a:pPr>
            <a:r>
              <a:rPr lang="en" sz="989"/>
              <a:t>Prior work has painted anycast in both good and bad lights. The bad especially doesn’t make sense since anycast is used more and more (growing deployments), in latency-sensitive applications.</a:t>
            </a:r>
            <a:endParaRPr sz="989"/>
          </a:p>
          <a:p>
            <a:pPr indent="-286750" lvl="1" marL="914400" rtl="0" algn="l">
              <a:lnSpc>
                <a:spcPct val="105000"/>
              </a:lnSpc>
              <a:spcBef>
                <a:spcPts val="0"/>
              </a:spcBef>
              <a:spcAft>
                <a:spcPts val="0"/>
              </a:spcAft>
              <a:buSzPct val="100000"/>
              <a:buAutoNum type="alphaLcPeriod"/>
            </a:pPr>
            <a:r>
              <a:rPr lang="en" sz="989"/>
              <a:t>We resolve the discrepancy by investigating anycast in the context of  the system in which its used -- how does latency </a:t>
            </a:r>
            <a:r>
              <a:rPr lang="en" sz="989"/>
              <a:t>translate</a:t>
            </a:r>
            <a:r>
              <a:rPr lang="en" sz="989"/>
              <a:t> to users?</a:t>
            </a:r>
            <a:endParaRPr sz="989"/>
          </a:p>
          <a:p>
            <a:pPr indent="-286750" lvl="1" marL="914400" rtl="0" algn="l">
              <a:lnSpc>
                <a:spcPct val="105000"/>
              </a:lnSpc>
              <a:spcBef>
                <a:spcPts val="0"/>
              </a:spcBef>
              <a:spcAft>
                <a:spcPts val="0"/>
              </a:spcAft>
              <a:buSzPct val="100000"/>
              <a:buAutoNum type="alphaLcPeriod"/>
            </a:pPr>
            <a:r>
              <a:rPr lang="en" sz="989"/>
              <a:t>We show anycast performance is good when it matters to users, and is generally better than previously thought.</a:t>
            </a:r>
            <a:endParaRPr sz="989"/>
          </a:p>
          <a:p>
            <a:pPr indent="-306720" lvl="0" marL="457200" rtl="0" algn="l">
              <a:lnSpc>
                <a:spcPct val="105000"/>
              </a:lnSpc>
              <a:spcBef>
                <a:spcPts val="0"/>
              </a:spcBef>
              <a:spcAft>
                <a:spcPts val="0"/>
              </a:spcAft>
              <a:buSzPct val="100000"/>
              <a:buAutoNum type="arabicPeriod"/>
            </a:pPr>
            <a:r>
              <a:rPr lang="en" sz="1330"/>
              <a:t>Motivation -- anycast has been perceived in good and bad lights, using different methodology. So we don’t know what to think.</a:t>
            </a:r>
            <a:endParaRPr sz="1330"/>
          </a:p>
          <a:p>
            <a:pPr indent="-286750" lvl="1" marL="914400" rtl="0" algn="l">
              <a:lnSpc>
                <a:spcPct val="105000"/>
              </a:lnSpc>
              <a:spcBef>
                <a:spcPts val="0"/>
              </a:spcBef>
              <a:spcAft>
                <a:spcPts val="0"/>
              </a:spcAft>
              <a:buSzPct val="100000"/>
              <a:buAutoNum type="alphaLcPeriod"/>
            </a:pPr>
            <a:r>
              <a:rPr lang="en" sz="989"/>
              <a:t>Give numbers of growing deployments -- why are they growing if performance is poor?</a:t>
            </a:r>
            <a:endParaRPr sz="989"/>
          </a:p>
          <a:p>
            <a:pPr indent="-286750" lvl="1" marL="914400" rtl="0" algn="l">
              <a:lnSpc>
                <a:spcPct val="105000"/>
              </a:lnSpc>
              <a:spcBef>
                <a:spcPts val="0"/>
              </a:spcBef>
              <a:spcAft>
                <a:spcPts val="0"/>
              </a:spcAft>
              <a:buSzPct val="100000"/>
              <a:buAutoNum type="alphaLcPeriod"/>
            </a:pPr>
            <a:r>
              <a:rPr lang="en" sz="989"/>
              <a:t>Give example of conflicting takeaways from prior work -- lots of inflation in C root (UMD paper), not so much in Microsoft’s CDN.</a:t>
            </a:r>
            <a:endParaRPr sz="989"/>
          </a:p>
          <a:p>
            <a:pPr indent="-286750" lvl="1" marL="914400" rtl="0" algn="l">
              <a:lnSpc>
                <a:spcPct val="105000"/>
              </a:lnSpc>
              <a:spcBef>
                <a:spcPts val="0"/>
              </a:spcBef>
              <a:spcAft>
                <a:spcPts val="0"/>
              </a:spcAft>
              <a:buSzPct val="100000"/>
              <a:buAutoNum type="alphaLcPeriod"/>
            </a:pPr>
            <a:r>
              <a:rPr lang="en" sz="989"/>
              <a:t>Discuss how they use different methodology / coverage, so it’s difficult to see what is going on.</a:t>
            </a:r>
            <a:endParaRPr sz="989"/>
          </a:p>
          <a:p>
            <a:pPr indent="-286750" lvl="2" marL="1371600" rtl="0" algn="l">
              <a:lnSpc>
                <a:spcPct val="105000"/>
              </a:lnSpc>
              <a:spcBef>
                <a:spcPts val="0"/>
              </a:spcBef>
              <a:spcAft>
                <a:spcPts val="0"/>
              </a:spcAft>
              <a:buSzPct val="100000"/>
              <a:buAutoNum type="romanLcPeriod"/>
            </a:pPr>
            <a:r>
              <a:rPr lang="en" sz="989"/>
              <a:t>Not too much detail</a:t>
            </a:r>
            <a:endParaRPr sz="989"/>
          </a:p>
          <a:p>
            <a:pPr indent="-286750" lvl="1" marL="914400" rtl="0" algn="l">
              <a:lnSpc>
                <a:spcPct val="105000"/>
              </a:lnSpc>
              <a:spcBef>
                <a:spcPts val="0"/>
              </a:spcBef>
              <a:spcAft>
                <a:spcPts val="0"/>
              </a:spcAft>
              <a:buSzPct val="100000"/>
              <a:buAutoNum type="alphaLcPeriod"/>
            </a:pPr>
            <a:r>
              <a:rPr lang="en" sz="989"/>
              <a:t>Contributions</a:t>
            </a:r>
            <a:endParaRPr sz="989"/>
          </a:p>
          <a:p>
            <a:pPr indent="-306720" lvl="0" marL="457200" rtl="0" algn="l">
              <a:lnSpc>
                <a:spcPct val="105000"/>
              </a:lnSpc>
              <a:spcBef>
                <a:spcPts val="0"/>
              </a:spcBef>
              <a:spcAft>
                <a:spcPts val="0"/>
              </a:spcAft>
              <a:buSzPct val="100000"/>
              <a:buAutoNum type="arabicPeriod"/>
            </a:pPr>
            <a:r>
              <a:rPr lang="en" sz="1330"/>
              <a:t>Definitions of anycast, inflation, comparison to prior work, why we chose these measures of inflation in particular.</a:t>
            </a:r>
            <a:endParaRPr sz="1330"/>
          </a:p>
          <a:p>
            <a:pPr indent="-306720" lvl="0" marL="457200" rtl="0" algn="l">
              <a:lnSpc>
                <a:spcPct val="105000"/>
              </a:lnSpc>
              <a:spcBef>
                <a:spcPts val="0"/>
              </a:spcBef>
              <a:spcAft>
                <a:spcPts val="0"/>
              </a:spcAft>
              <a:buSzPct val="100000"/>
              <a:buAutoNum type="arabicPeriod"/>
            </a:pPr>
            <a:r>
              <a:rPr lang="en" sz="1330"/>
              <a:t>Descriptions of the two systems we study, the data we use.</a:t>
            </a:r>
            <a:endParaRPr sz="1330"/>
          </a:p>
          <a:p>
            <a:pPr indent="-306720" lvl="0" marL="457200" rtl="0" algn="l">
              <a:lnSpc>
                <a:spcPct val="105000"/>
              </a:lnSpc>
              <a:spcBef>
                <a:spcPts val="0"/>
              </a:spcBef>
              <a:spcAft>
                <a:spcPts val="0"/>
              </a:spcAft>
              <a:buSzPct val="100000"/>
              <a:buAutoNum type="arabicPeriod"/>
            </a:pPr>
            <a:r>
              <a:rPr lang="en" sz="1330"/>
              <a:t>Inflation (gist for 12 minute, longer for 25 minute)</a:t>
            </a:r>
            <a:endParaRPr sz="1330"/>
          </a:p>
          <a:p>
            <a:pPr indent="-306720" lvl="1" marL="914400" rtl="0" algn="l">
              <a:lnSpc>
                <a:spcPct val="105000"/>
              </a:lnSpc>
              <a:spcBef>
                <a:spcPts val="0"/>
              </a:spcBef>
              <a:spcAft>
                <a:spcPts val="0"/>
              </a:spcAft>
              <a:buSzPct val="100000"/>
              <a:buAutoNum type="alphaLcPeriod"/>
            </a:pPr>
            <a:r>
              <a:rPr lang="en" sz="1330"/>
              <a:t>Geographic and latency inflation in root DNS.</a:t>
            </a:r>
            <a:endParaRPr sz="1330"/>
          </a:p>
          <a:p>
            <a:pPr indent="-306720" lvl="1" marL="914400" rtl="0" algn="l">
              <a:lnSpc>
                <a:spcPct val="105000"/>
              </a:lnSpc>
              <a:spcBef>
                <a:spcPts val="0"/>
              </a:spcBef>
              <a:spcAft>
                <a:spcPts val="0"/>
              </a:spcAft>
              <a:buSzPct val="100000"/>
              <a:buAutoNum type="alphaLcPeriod"/>
            </a:pPr>
            <a:r>
              <a:rPr lang="en" sz="1330"/>
              <a:t>Geographic and latency inflation in CDN.</a:t>
            </a:r>
            <a:endParaRPr sz="1330"/>
          </a:p>
          <a:p>
            <a:pPr indent="-306720" lvl="0" marL="457200" rtl="0" algn="l">
              <a:lnSpc>
                <a:spcPct val="105000"/>
              </a:lnSpc>
              <a:spcBef>
                <a:spcPts val="0"/>
              </a:spcBef>
              <a:spcAft>
                <a:spcPts val="0"/>
              </a:spcAft>
              <a:buSzPct val="100000"/>
              <a:buAutoNum type="arabicPeriod"/>
            </a:pPr>
            <a:r>
              <a:rPr lang="en" sz="1330"/>
              <a:t>How users experience latency</a:t>
            </a:r>
            <a:endParaRPr sz="1330"/>
          </a:p>
          <a:p>
            <a:pPr indent="-306720" lvl="1" marL="914400" rtl="0" algn="l">
              <a:lnSpc>
                <a:spcPct val="105000"/>
              </a:lnSpc>
              <a:spcBef>
                <a:spcPts val="0"/>
              </a:spcBef>
              <a:spcAft>
                <a:spcPts val="0"/>
              </a:spcAft>
              <a:buSzPct val="100000"/>
              <a:buAutoNum type="alphaLcPeriod"/>
            </a:pPr>
            <a:r>
              <a:rPr lang="en" sz="1330"/>
              <a:t>Why and how we analyze how often users interact with root DNS (versus just relying on intuition).</a:t>
            </a:r>
            <a:endParaRPr sz="1330"/>
          </a:p>
          <a:p>
            <a:pPr indent="-306720" lvl="1" marL="914400" rtl="0" algn="l">
              <a:lnSpc>
                <a:spcPct val="105000"/>
              </a:lnSpc>
              <a:spcBef>
                <a:spcPts val="0"/>
              </a:spcBef>
              <a:spcAft>
                <a:spcPts val="0"/>
              </a:spcAft>
              <a:buSzPct val="100000"/>
              <a:buAutoNum type="alphaLcPeriod"/>
            </a:pPr>
            <a:r>
              <a:rPr lang="en" sz="1330"/>
              <a:t>Interaction with root DNS at ISI and for the two author computers.</a:t>
            </a:r>
            <a:endParaRPr sz="1330"/>
          </a:p>
          <a:p>
            <a:pPr indent="-306720" lvl="1" marL="914400" rtl="0" algn="l">
              <a:lnSpc>
                <a:spcPct val="105000"/>
              </a:lnSpc>
              <a:spcBef>
                <a:spcPts val="0"/>
              </a:spcBef>
              <a:spcAft>
                <a:spcPts val="0"/>
              </a:spcAft>
              <a:buSzPct val="100000"/>
              <a:buAutoNum type="alphaLcPeriod"/>
            </a:pPr>
            <a:r>
              <a:rPr lang="en" sz="1330"/>
              <a:t>Queries per day for root DNS, latency per page load for CDN -&gt; need to reduce inflation leads to low inflation</a:t>
            </a:r>
            <a:endParaRPr sz="1330"/>
          </a:p>
          <a:p>
            <a:pPr indent="-306720" lvl="0" marL="457200" rtl="0" algn="l">
              <a:lnSpc>
                <a:spcPct val="105000"/>
              </a:lnSpc>
              <a:spcBef>
                <a:spcPts val="0"/>
              </a:spcBef>
              <a:spcAft>
                <a:spcPts val="0"/>
              </a:spcAft>
              <a:buSzPct val="100000"/>
              <a:buAutoNum type="arabicPeriod"/>
            </a:pPr>
            <a:r>
              <a:rPr lang="en" sz="1330"/>
              <a:t>Why is inflation different</a:t>
            </a:r>
            <a:endParaRPr sz="1330"/>
          </a:p>
          <a:p>
            <a:pPr indent="-306720" lvl="1" marL="914400" rtl="0" algn="l">
              <a:lnSpc>
                <a:spcPct val="105000"/>
              </a:lnSpc>
              <a:spcBef>
                <a:spcPts val="0"/>
              </a:spcBef>
              <a:spcAft>
                <a:spcPts val="0"/>
              </a:spcAft>
              <a:buSzPct val="100000"/>
              <a:buAutoNum type="alphaLcPeriod"/>
            </a:pPr>
            <a:r>
              <a:rPr b="1" lang="en" sz="1330"/>
              <a:t>Routing comparison</a:t>
            </a:r>
            <a:endParaRPr b="1" sz="1330"/>
          </a:p>
          <a:p>
            <a:pPr indent="-306720" lvl="1" marL="914400" rtl="0" algn="l">
              <a:lnSpc>
                <a:spcPct val="105000"/>
              </a:lnSpc>
              <a:spcBef>
                <a:spcPts val="0"/>
              </a:spcBef>
              <a:spcAft>
                <a:spcPts val="0"/>
              </a:spcAft>
              <a:buSzPct val="100000"/>
              <a:buAutoNum type="alphaLcPeriod"/>
            </a:pPr>
            <a:r>
              <a:rPr lang="en" sz="1330"/>
              <a:t>Interplay between deployment size, latency, efficiency</a:t>
            </a:r>
            <a:endParaRPr sz="1330"/>
          </a:p>
          <a:p>
            <a:pPr indent="-306720" lvl="1" marL="914400" rtl="0" algn="l">
              <a:lnSpc>
                <a:spcPct val="105000"/>
              </a:lnSpc>
              <a:spcBef>
                <a:spcPts val="0"/>
              </a:spcBef>
              <a:spcAft>
                <a:spcPts val="0"/>
              </a:spcAft>
              <a:buSzPct val="100000"/>
              <a:buAutoNum type="alphaLcPeriod"/>
            </a:pPr>
            <a:r>
              <a:rPr lang="en" sz="1330"/>
              <a:t>Are root DNS operators concerned about latency? (survey results)</a:t>
            </a:r>
            <a:endParaRPr sz="1330"/>
          </a:p>
        </p:txBody>
      </p:sp>
      <p:sp>
        <p:nvSpPr>
          <p:cNvPr id="388" name="Google Shape;38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 name="Google Shape;7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Motivation</a:t>
            </a:r>
            <a:endParaRPr b="1"/>
          </a:p>
          <a:p>
            <a:pPr indent="0" lvl="0" marL="0" rtl="0" algn="l">
              <a:spcBef>
                <a:spcPts val="1200"/>
              </a:spcBef>
              <a:spcAft>
                <a:spcPts val="0"/>
              </a:spcAft>
              <a:buNone/>
            </a:pPr>
            <a:r>
              <a:rPr lang="en">
                <a:solidFill>
                  <a:srgbClr val="CCCCCC"/>
                </a:solidFill>
              </a:rPr>
              <a:t>Background and Definitions</a:t>
            </a:r>
            <a:endParaRPr>
              <a:solidFill>
                <a:srgbClr val="CCCCCC"/>
              </a:solidFill>
            </a:endParaRPr>
          </a:p>
          <a:p>
            <a:pPr indent="0" lvl="0" marL="0" rtl="0" algn="l">
              <a:spcBef>
                <a:spcPts val="1200"/>
              </a:spcBef>
              <a:spcAft>
                <a:spcPts val="0"/>
              </a:spcAft>
              <a:buNone/>
            </a:pPr>
            <a:r>
              <a:rPr lang="en">
                <a:solidFill>
                  <a:srgbClr val="CCCCCC"/>
                </a:solidFill>
              </a:rPr>
              <a:t>Root DNS and Microsoft’s CDN</a:t>
            </a:r>
            <a:endParaRPr>
              <a:solidFill>
                <a:srgbClr val="CCCCCC"/>
              </a:solidFill>
            </a:endParaRPr>
          </a:p>
          <a:p>
            <a:pPr indent="0" lvl="0" marL="0" rtl="0" algn="l">
              <a:spcBef>
                <a:spcPts val="1200"/>
              </a:spcBef>
              <a:spcAft>
                <a:spcPts val="0"/>
              </a:spcAft>
              <a:buClr>
                <a:schemeClr val="dk1"/>
              </a:buClr>
              <a:buSzPts val="1100"/>
              <a:buFont typeface="Arial"/>
              <a:buNone/>
            </a:pPr>
            <a:r>
              <a:rPr lang="en">
                <a:solidFill>
                  <a:srgbClr val="CCCCCC"/>
                </a:solidFill>
              </a:rPr>
              <a:t>Inflation in Anycast Deployments</a:t>
            </a:r>
            <a:endParaRPr>
              <a:solidFill>
                <a:srgbClr val="CCCCCC"/>
              </a:solidFill>
            </a:endParaRPr>
          </a:p>
          <a:p>
            <a:pPr indent="0" lvl="0" marL="0" rtl="0" algn="l">
              <a:spcBef>
                <a:spcPts val="1200"/>
              </a:spcBef>
              <a:spcAft>
                <a:spcPts val="0"/>
              </a:spcAft>
              <a:buNone/>
            </a:pPr>
            <a:r>
              <a:rPr lang="en">
                <a:solidFill>
                  <a:srgbClr val="CCCCCC"/>
                </a:solidFill>
              </a:rPr>
              <a:t>Performance in Context</a:t>
            </a:r>
            <a:endParaRPr>
              <a:solidFill>
                <a:srgbClr val="CCCCCC"/>
              </a:solidFill>
            </a:endParaRPr>
          </a:p>
          <a:p>
            <a:pPr indent="0" lvl="0" marL="0" rtl="0" algn="l">
              <a:spcBef>
                <a:spcPts val="1200"/>
              </a:spcBef>
              <a:spcAft>
                <a:spcPts val="0"/>
              </a:spcAft>
              <a:buNone/>
            </a:pPr>
            <a:r>
              <a:rPr lang="en">
                <a:solidFill>
                  <a:srgbClr val="CCCCCC"/>
                </a:solidFill>
              </a:rPr>
              <a:t>Investment and Incentive Shapes Deployments and Paths</a:t>
            </a:r>
            <a:endParaRPr>
              <a:solidFill>
                <a:srgbClr val="CCCCCC"/>
              </a:solidFill>
            </a:endParaRPr>
          </a:p>
          <a:p>
            <a:pPr indent="0" lvl="0" marL="0" rtl="0" algn="l">
              <a:spcBef>
                <a:spcPts val="1200"/>
              </a:spcBef>
              <a:spcAft>
                <a:spcPts val="1200"/>
              </a:spcAft>
              <a:buNone/>
            </a:pPr>
            <a:r>
              <a:t/>
            </a:r>
            <a:endParaRPr>
              <a:solidFill>
                <a:srgbClr val="CCCCCC"/>
              </a:solidFill>
            </a:endParaRPr>
          </a:p>
        </p:txBody>
      </p: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Caused All the Growth?</a:t>
            </a:r>
            <a:endParaRPr/>
          </a:p>
        </p:txBody>
      </p:sp>
      <p:sp>
        <p:nvSpPr>
          <p:cNvPr id="394" name="Google Shape;39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asked root DNS operators why they expanded, and whether the expansion will continue.</a:t>
            </a:r>
            <a:endParaRPr/>
          </a:p>
          <a:p>
            <a:pPr indent="0" lvl="0" marL="0" rtl="0" algn="l">
              <a:spcBef>
                <a:spcPts val="1200"/>
              </a:spcBef>
              <a:spcAft>
                <a:spcPts val="0"/>
              </a:spcAft>
              <a:buNone/>
            </a:pPr>
            <a:r>
              <a:rPr lang="en"/>
              <a:t>Surprisingly, </a:t>
            </a:r>
            <a:r>
              <a:rPr b="1" lang="en"/>
              <a:t>many listed decreasing latency</a:t>
            </a:r>
            <a:r>
              <a:rPr lang="en"/>
              <a:t> as a reason for expanding.</a:t>
            </a:r>
            <a:endParaRPr/>
          </a:p>
          <a:p>
            <a:pPr indent="0" lvl="0" marL="0" rtl="0" algn="l">
              <a:spcBef>
                <a:spcPts val="1200"/>
              </a:spcBef>
              <a:spcAft>
                <a:spcPts val="1200"/>
              </a:spcAft>
              <a:buNone/>
            </a:pPr>
            <a:r>
              <a:rPr lang="en"/>
              <a:t>Expansion will likely slow.</a:t>
            </a:r>
            <a:endParaRPr/>
          </a:p>
        </p:txBody>
      </p:sp>
      <p:sp>
        <p:nvSpPr>
          <p:cNvPr id="395" name="Google Shape;39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6" name="Google Shape;396;p42"/>
          <p:cNvPicPr preferRelativeResize="0"/>
          <p:nvPr/>
        </p:nvPicPr>
        <p:blipFill>
          <a:blip r:embed="rId3">
            <a:alphaModFix/>
          </a:blip>
          <a:stretch>
            <a:fillRect/>
          </a:stretch>
        </p:blipFill>
        <p:spPr>
          <a:xfrm>
            <a:off x="311700" y="2818000"/>
            <a:ext cx="8608676" cy="2040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a:t>
            </a:r>
            <a:r>
              <a:rPr lang="en"/>
              <a:t> to Akamai DNS Anycast Deployment</a:t>
            </a:r>
            <a:endParaRPr/>
          </a:p>
        </p:txBody>
      </p:sp>
      <p:sp>
        <p:nvSpPr>
          <p:cNvPr id="402" name="Google Shape;402;p43"/>
          <p:cNvSpPr txBox="1"/>
          <p:nvPr>
            <p:ph idx="1" type="body"/>
          </p:nvPr>
        </p:nvSpPr>
        <p:spPr>
          <a:xfrm>
            <a:off x="311700" y="1152475"/>
            <a:ext cx="8608200" cy="3719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770"/>
              <a:buNone/>
            </a:pPr>
            <a:r>
              <a:rPr lang="en" sz="1450"/>
              <a:t>Number of PoPs &amp; Available Sites</a:t>
            </a:r>
            <a:br>
              <a:rPr lang="en" sz="1450"/>
            </a:br>
            <a:r>
              <a:rPr lang="en" sz="1350"/>
              <a:t>- Akamai has hundreds of sites. </a:t>
            </a:r>
            <a:r>
              <a:rPr lang="en" sz="1350"/>
              <a:t>Queries for Akamai DNS-hosted domains are served by subsets of sites. There are 24 anycast deployments, each consisting of about 25 sites.</a:t>
            </a:r>
            <a:br>
              <a:rPr lang="en" sz="1350"/>
            </a:br>
            <a:r>
              <a:rPr lang="en" sz="1350"/>
              <a:t>- Microsoft has 110 sites. </a:t>
            </a:r>
            <a:r>
              <a:rPr lang="en" sz="1350"/>
              <a:t>Queries to Microsoft can reach any site, given legal regulations.</a:t>
            </a:r>
            <a:endParaRPr sz="1350"/>
          </a:p>
          <a:p>
            <a:pPr indent="0" lvl="0" marL="0" rtl="0" algn="l">
              <a:spcBef>
                <a:spcPts val="1200"/>
              </a:spcBef>
              <a:spcAft>
                <a:spcPts val="0"/>
              </a:spcAft>
              <a:buSzPts val="770"/>
              <a:buNone/>
            </a:pPr>
            <a:r>
              <a:rPr lang="en" sz="1450"/>
              <a:t>PoP Prefix Assignments</a:t>
            </a:r>
            <a:br>
              <a:rPr lang="en" sz="2000"/>
            </a:br>
            <a:r>
              <a:rPr lang="en" sz="1350"/>
              <a:t>- For Akamai DNS, prefixes are assigned to sites to spread load, enhance resiliency, and optimize performance, with no more than 2 prefixes per site. </a:t>
            </a:r>
            <a:br>
              <a:rPr lang="en" sz="1350"/>
            </a:br>
            <a:r>
              <a:rPr lang="en" sz="1350"/>
              <a:t>- For Microsoft, different services have different regulatory requirements. Each level of regulatory requirement has its own anycast prefix, and all sites that meet the requirement advertise that prefix. The smallest set (most stringent requirements) is 28 sites, roughly the same size as an Akamai anycast deployment.</a:t>
            </a:r>
            <a:endParaRPr sz="1350"/>
          </a:p>
          <a:p>
            <a:pPr indent="0" lvl="0" marL="0" rtl="0" algn="l">
              <a:lnSpc>
                <a:spcPct val="105000"/>
              </a:lnSpc>
              <a:spcBef>
                <a:spcPts val="1200"/>
              </a:spcBef>
              <a:spcAft>
                <a:spcPts val="1200"/>
              </a:spcAft>
              <a:buSzPts val="770"/>
              <a:buNone/>
            </a:pPr>
            <a:r>
              <a:rPr lang="en" sz="1450"/>
              <a:t>Connectivity of Sites</a:t>
            </a:r>
            <a:br>
              <a:rPr lang="en" sz="1450"/>
            </a:br>
            <a:r>
              <a:rPr lang="en" sz="1350"/>
              <a:t>- Akamai has only one transit provider per site, and peers at each site number in the teens.</a:t>
            </a:r>
            <a:br>
              <a:rPr lang="en" sz="1350"/>
            </a:br>
            <a:r>
              <a:rPr lang="en" sz="1350"/>
              <a:t>- Microsoft has multiple transit providers per site for resilience, and peers at each site number in the hundreds.</a:t>
            </a:r>
            <a:endParaRPr sz="1350"/>
          </a:p>
        </p:txBody>
      </p:sp>
      <p:sp>
        <p:nvSpPr>
          <p:cNvPr id="403" name="Google Shape;40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idx="1" type="body"/>
          </p:nvPr>
        </p:nvSpPr>
        <p:spPr>
          <a:xfrm>
            <a:off x="311700" y="1152475"/>
            <a:ext cx="8520600" cy="1610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None/>
            </a:pPr>
            <a:r>
              <a:rPr b="1" lang="en" sz="2200"/>
              <a:t>Many systems use anycast</a:t>
            </a:r>
            <a:br>
              <a:rPr lang="en" sz="2200"/>
            </a:br>
            <a:r>
              <a:rPr lang="en" sz="2000"/>
              <a:t>1. DNS (roots, Akamai, Cloudflare, some public DNS)</a:t>
            </a:r>
            <a:br>
              <a:rPr lang="en" sz="2000"/>
            </a:br>
            <a:r>
              <a:rPr lang="en" sz="2000"/>
              <a:t>2. CDNs (Microsoft, Verizon, Cloudflare)</a:t>
            </a:r>
            <a:br>
              <a:rPr lang="en" sz="2000"/>
            </a:br>
            <a:r>
              <a:rPr lang="en" sz="2000"/>
              <a:t>3. Google</a:t>
            </a:r>
            <a:endParaRPr sz="1700"/>
          </a:p>
        </p:txBody>
      </p:sp>
      <p:graphicFrame>
        <p:nvGraphicFramePr>
          <p:cNvPr id="83" name="Google Shape;83;p16"/>
          <p:cNvGraphicFramePr/>
          <p:nvPr/>
        </p:nvGraphicFramePr>
        <p:xfrm>
          <a:off x="3843850" y="2695550"/>
          <a:ext cx="3000000" cy="3000000"/>
        </p:xfrm>
        <a:graphic>
          <a:graphicData uri="http://schemas.openxmlformats.org/drawingml/2006/table">
            <a:tbl>
              <a:tblPr>
                <a:noFill/>
                <a:tableStyleId>{2B38AD5F-5DAA-4412-9DF3-CD5E5057B1B6}</a:tableStyleId>
              </a:tblPr>
              <a:tblGrid>
                <a:gridCol w="1724300"/>
                <a:gridCol w="604650"/>
                <a:gridCol w="831775"/>
              </a:tblGrid>
              <a:tr h="27442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b="1" lang="en" sz="1200"/>
                        <a:t>2015</a:t>
                      </a:r>
                      <a:endParaRPr b="1" sz="1200"/>
                    </a:p>
                  </a:txBody>
                  <a:tcPr marT="91425" marB="91425" marR="91425" marL="91425"/>
                </a:tc>
                <a:tc>
                  <a:txBody>
                    <a:bodyPr/>
                    <a:lstStyle/>
                    <a:p>
                      <a:pPr indent="0" lvl="0" marL="0" rtl="0" algn="l">
                        <a:spcBef>
                          <a:spcPts val="0"/>
                        </a:spcBef>
                        <a:spcAft>
                          <a:spcPts val="0"/>
                        </a:spcAft>
                        <a:buNone/>
                      </a:pPr>
                      <a:r>
                        <a:rPr b="1" lang="en" sz="1200"/>
                        <a:t>Today</a:t>
                      </a:r>
                      <a:endParaRPr b="1" sz="1200"/>
                    </a:p>
                  </a:txBody>
                  <a:tcPr marT="91425" marB="91425" marR="91425" marL="91425"/>
                </a:tc>
              </a:tr>
              <a:tr h="317425">
                <a:tc>
                  <a:txBody>
                    <a:bodyPr/>
                    <a:lstStyle/>
                    <a:p>
                      <a:pPr indent="0" lvl="0" marL="0" rtl="0" algn="l">
                        <a:spcBef>
                          <a:spcPts val="0"/>
                        </a:spcBef>
                        <a:spcAft>
                          <a:spcPts val="0"/>
                        </a:spcAft>
                        <a:buNone/>
                      </a:pPr>
                      <a:r>
                        <a:rPr b="1" lang="en" sz="1200"/>
                        <a:t>Microsoft’s CDN</a:t>
                      </a:r>
                      <a:endParaRPr b="1" sz="1200"/>
                    </a:p>
                  </a:txBody>
                  <a:tcPr marT="91425" marB="91425" marR="91425" marL="91425"/>
                </a:tc>
                <a:tc>
                  <a:txBody>
                    <a:bodyPr/>
                    <a:lstStyle/>
                    <a:p>
                      <a:pPr indent="0" lvl="0" marL="0" rtl="0" algn="l">
                        <a:spcBef>
                          <a:spcPts val="0"/>
                        </a:spcBef>
                        <a:spcAft>
                          <a:spcPts val="0"/>
                        </a:spcAft>
                        <a:buNone/>
                      </a:pPr>
                      <a:r>
                        <a:rPr lang="en" sz="1200"/>
                        <a:t>30</a:t>
                      </a:r>
                      <a:endParaRPr sz="1200"/>
                    </a:p>
                  </a:txBody>
                  <a:tcPr marT="91425" marB="91425" marR="91425" marL="91425"/>
                </a:tc>
                <a:tc>
                  <a:txBody>
                    <a:bodyPr/>
                    <a:lstStyle/>
                    <a:p>
                      <a:pPr indent="0" lvl="0" marL="0" rtl="0" algn="l">
                        <a:spcBef>
                          <a:spcPts val="0"/>
                        </a:spcBef>
                        <a:spcAft>
                          <a:spcPts val="0"/>
                        </a:spcAft>
                        <a:buNone/>
                      </a:pPr>
                      <a:r>
                        <a:rPr lang="en" sz="1200"/>
                        <a:t>110</a:t>
                      </a:r>
                      <a:endParaRPr sz="1200"/>
                    </a:p>
                  </a:txBody>
                  <a:tcPr marT="91425" marB="91425" marR="91425" marL="91425"/>
                </a:tc>
              </a:tr>
              <a:tr h="305550">
                <a:tc>
                  <a:txBody>
                    <a:bodyPr/>
                    <a:lstStyle/>
                    <a:p>
                      <a:pPr indent="0" lvl="0" marL="0" rtl="0" algn="l">
                        <a:spcBef>
                          <a:spcPts val="0"/>
                        </a:spcBef>
                        <a:spcAft>
                          <a:spcPts val="0"/>
                        </a:spcAft>
                        <a:buNone/>
                      </a:pPr>
                      <a:r>
                        <a:rPr b="1" lang="en" sz="1200"/>
                        <a:t>Root DNS</a:t>
                      </a:r>
                      <a:endParaRPr b="1" sz="1200"/>
                    </a:p>
                  </a:txBody>
                  <a:tcPr marT="91425" marB="91425" marR="91425" marL="91425"/>
                </a:tc>
                <a:tc>
                  <a:txBody>
                    <a:bodyPr/>
                    <a:lstStyle/>
                    <a:p>
                      <a:pPr indent="0" lvl="0" marL="0" rtl="0" algn="l">
                        <a:spcBef>
                          <a:spcPts val="0"/>
                        </a:spcBef>
                        <a:spcAft>
                          <a:spcPts val="0"/>
                        </a:spcAft>
                        <a:buNone/>
                      </a:pPr>
                      <a:r>
                        <a:rPr lang="en" sz="1200"/>
                        <a:t>500</a:t>
                      </a:r>
                      <a:endParaRPr sz="1200"/>
                    </a:p>
                  </a:txBody>
                  <a:tcPr marT="91425" marB="91425" marR="91425" marL="91425"/>
                </a:tc>
                <a:tc>
                  <a:txBody>
                    <a:bodyPr/>
                    <a:lstStyle/>
                    <a:p>
                      <a:pPr indent="0" lvl="0" marL="0" rtl="0" algn="l">
                        <a:spcBef>
                          <a:spcPts val="0"/>
                        </a:spcBef>
                        <a:spcAft>
                          <a:spcPts val="0"/>
                        </a:spcAft>
                        <a:buNone/>
                      </a:pPr>
                      <a:r>
                        <a:rPr lang="en" sz="1200"/>
                        <a:t>1400</a:t>
                      </a:r>
                      <a:endParaRPr sz="1200"/>
                    </a:p>
                  </a:txBody>
                  <a:tcPr marT="91425" marB="91425" marR="91425" marL="91425"/>
                </a:tc>
              </a:tr>
            </a:tbl>
          </a:graphicData>
        </a:graphic>
      </p:graphicFrame>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Anycast</a:t>
            </a:r>
            <a:r>
              <a:rPr lang="en"/>
              <a:t> in Practice</a:t>
            </a:r>
            <a:endParaRPr/>
          </a:p>
        </p:txBody>
      </p:sp>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6" name="Google Shape;86;p16"/>
          <p:cNvSpPr txBox="1"/>
          <p:nvPr/>
        </p:nvSpPr>
        <p:spPr>
          <a:xfrm>
            <a:off x="311700" y="2997850"/>
            <a:ext cx="3500100" cy="4926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b="1" lang="en" sz="2000">
                <a:solidFill>
                  <a:schemeClr val="dk2"/>
                </a:solidFill>
              </a:rPr>
              <a:t>Deployments are growing</a:t>
            </a:r>
            <a:endParaRPr/>
          </a:p>
        </p:txBody>
      </p:sp>
      <p:sp>
        <p:nvSpPr>
          <p:cNvPr id="87" name="Google Shape;87;p16"/>
          <p:cNvSpPr txBox="1"/>
          <p:nvPr/>
        </p:nvSpPr>
        <p:spPr>
          <a:xfrm>
            <a:off x="311700" y="3964150"/>
            <a:ext cx="5602200" cy="7695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b="1" lang="en" sz="2000">
                <a:solidFill>
                  <a:schemeClr val="dk2"/>
                </a:solidFill>
              </a:rPr>
              <a:t>Deployments host latency-sensitive services</a:t>
            </a:r>
            <a:r>
              <a:rPr lang="en" sz="2000">
                <a:solidFill>
                  <a:schemeClr val="dk2"/>
                </a:solidFill>
              </a:rPr>
              <a:t> </a:t>
            </a:r>
            <a:br>
              <a:rPr lang="en" sz="2000">
                <a:solidFill>
                  <a:schemeClr val="dk2"/>
                </a:solidFill>
              </a:rPr>
            </a:br>
            <a:r>
              <a:rPr lang="en" sz="1700">
                <a:solidFill>
                  <a:schemeClr val="dk2"/>
                </a:solidFill>
              </a:rPr>
              <a:t>Google Cloud VMs can host game engines!</a:t>
            </a:r>
            <a:endParaRPr/>
          </a:p>
        </p:txBody>
      </p:sp>
      <p:sp>
        <p:nvSpPr>
          <p:cNvPr id="88" name="Google Shape;88;p16"/>
          <p:cNvSpPr txBox="1"/>
          <p:nvPr/>
        </p:nvSpPr>
        <p:spPr>
          <a:xfrm>
            <a:off x="5752200" y="2382488"/>
            <a:ext cx="87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 of Sites</a:t>
            </a:r>
            <a:endParaRPr b="1"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Anycast in Literature</a:t>
            </a:r>
            <a:endParaRPr/>
          </a:p>
        </p:txBody>
      </p:sp>
      <p:sp>
        <p:nvSpPr>
          <p:cNvPr id="94" name="Google Shape;94;p17"/>
          <p:cNvSpPr txBox="1"/>
          <p:nvPr>
            <p:ph idx="1" type="body"/>
          </p:nvPr>
        </p:nvSpPr>
        <p:spPr>
          <a:xfrm>
            <a:off x="311700" y="1152475"/>
            <a:ext cx="8520600" cy="3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Mixed Reviews</a:t>
            </a:r>
            <a:endParaRPr b="1"/>
          </a:p>
          <a:p>
            <a:pPr indent="-342900" lvl="0" marL="457200" rtl="0" algn="l">
              <a:spcBef>
                <a:spcPts val="1200"/>
              </a:spcBef>
              <a:spcAft>
                <a:spcPts val="0"/>
              </a:spcAft>
              <a:buSzPts val="1800"/>
              <a:buChar char="-"/>
            </a:pPr>
            <a:r>
              <a:rPr lang="en"/>
              <a:t>(Li et. al., SIGCOMM 2018) “While it is not surprising that IP anycast is suboptimal … we find [anycast’s] inefficiencies to be surprisingly excessive.”</a:t>
            </a:r>
            <a:br>
              <a:rPr lang="en"/>
            </a:br>
            <a:endParaRPr/>
          </a:p>
          <a:p>
            <a:pPr indent="-342900" lvl="0" marL="457200" rtl="0" algn="l">
              <a:spcBef>
                <a:spcPts val="0"/>
              </a:spcBef>
              <a:spcAft>
                <a:spcPts val="0"/>
              </a:spcAft>
              <a:buSzPts val="1800"/>
              <a:buChar char="-"/>
            </a:pPr>
            <a:r>
              <a:rPr lang="en"/>
              <a:t>(Calder et. al., IMC 2015) “For most clients, anycast performs well despite the lack of centralized control.”</a:t>
            </a:r>
            <a:endParaRPr/>
          </a:p>
          <a:p>
            <a:pPr indent="0" lvl="0" marL="91440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6" name="Google Shape;96;p17"/>
          <p:cNvSpPr txBox="1"/>
          <p:nvPr/>
        </p:nvSpPr>
        <p:spPr>
          <a:xfrm>
            <a:off x="412250" y="3546925"/>
            <a:ext cx="7646700" cy="181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2"/>
                </a:solidFill>
              </a:rPr>
              <a:t>Questions:</a:t>
            </a:r>
            <a:endParaRPr b="1" sz="1800">
              <a:solidFill>
                <a:schemeClr val="dk2"/>
              </a:solidFill>
            </a:endParaRPr>
          </a:p>
          <a:p>
            <a:pPr indent="0" lvl="0" marL="0" rtl="0" algn="l">
              <a:lnSpc>
                <a:spcPct val="115000"/>
              </a:lnSpc>
              <a:spcBef>
                <a:spcPts val="1200"/>
              </a:spcBef>
              <a:spcAft>
                <a:spcPts val="0"/>
              </a:spcAft>
              <a:buNone/>
            </a:pPr>
            <a:r>
              <a:rPr lang="en" sz="1800">
                <a:solidFill>
                  <a:schemeClr val="dk2"/>
                </a:solidFill>
              </a:rPr>
              <a:t>Why such different conclusions? Is it due to the deployments?</a:t>
            </a:r>
            <a:endParaRPr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2"/>
                </a:solidFill>
              </a:rPr>
              <a:t>Why are deployments expanding if there’s “excessive inefficiency”?</a:t>
            </a:r>
            <a:endParaRPr sz="1800">
              <a:solidFill>
                <a:schemeClr val="dk2"/>
              </a:solidFill>
            </a:endParaRPr>
          </a:p>
          <a:p>
            <a:pPr indent="0" lvl="0" marL="0" rtl="0" algn="l">
              <a:spcBef>
                <a:spcPts val="1200"/>
              </a:spcBef>
              <a:spcAft>
                <a:spcPts val="0"/>
              </a:spcAft>
              <a:buNone/>
            </a:pPr>
            <a:r>
              <a:t/>
            </a:r>
            <a:endParaRPr/>
          </a:p>
        </p:txBody>
      </p:sp>
      <p:sp>
        <p:nvSpPr>
          <p:cNvPr id="97" name="Google Shape;97;p17"/>
          <p:cNvSpPr txBox="1"/>
          <p:nvPr/>
        </p:nvSpPr>
        <p:spPr>
          <a:xfrm>
            <a:off x="637225" y="2230250"/>
            <a:ext cx="42693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a:solidFill>
                  <a:schemeClr val="dk2"/>
                </a:solidFill>
              </a:rPr>
              <a:t>Deployment investigated: the root DNS.</a:t>
            </a:r>
            <a:endParaRPr/>
          </a:p>
        </p:txBody>
      </p:sp>
      <p:sp>
        <p:nvSpPr>
          <p:cNvPr id="98" name="Google Shape;98;p17"/>
          <p:cNvSpPr txBox="1"/>
          <p:nvPr/>
        </p:nvSpPr>
        <p:spPr>
          <a:xfrm>
            <a:off x="637225" y="3163225"/>
            <a:ext cx="48747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a:solidFill>
                  <a:schemeClr val="dk2"/>
                </a:solidFill>
              </a:rPr>
              <a:t>Deployment investigated: Microsoft’s anycast CDN.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10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1000"/>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1000"/>
                                        <p:tgtEl>
                                          <p:spTgt spid="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1000"/>
                                        <p:tgtEl>
                                          <p:spTgt spid="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Contributions</a:t>
            </a:r>
            <a:endParaRPr/>
          </a:p>
        </p:txBody>
      </p:sp>
      <p:sp>
        <p:nvSpPr>
          <p:cNvPr id="104" name="Google Shape;104;p18"/>
          <p:cNvSpPr txBox="1"/>
          <p:nvPr>
            <p:ph idx="1" type="body"/>
          </p:nvPr>
        </p:nvSpPr>
        <p:spPr>
          <a:xfrm>
            <a:off x="311700" y="1152475"/>
            <a:ext cx="8520600" cy="376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A</a:t>
            </a:r>
            <a:r>
              <a:rPr lang="en" sz="2100"/>
              <a:t>nalyzing root DNS and Microsoft’s anycast CDN we show</a:t>
            </a:r>
            <a:endParaRPr sz="2100"/>
          </a:p>
          <a:p>
            <a:pPr indent="-368300" lvl="0" marL="457200" rtl="0" algn="l">
              <a:spcBef>
                <a:spcPts val="1200"/>
              </a:spcBef>
              <a:spcAft>
                <a:spcPts val="0"/>
              </a:spcAft>
              <a:buSzPts val="2200"/>
              <a:buAutoNum type="arabicPeriod"/>
            </a:pPr>
            <a:r>
              <a:rPr lang="en" sz="2200"/>
              <a:t>Anycast performs poorly in root DNS, but well in Microsoft.</a:t>
            </a:r>
            <a:endParaRPr sz="2200"/>
          </a:p>
          <a:p>
            <a:pPr indent="-368300" lvl="0" marL="457200" rtl="0" algn="l">
              <a:spcBef>
                <a:spcPts val="0"/>
              </a:spcBef>
              <a:spcAft>
                <a:spcPts val="0"/>
              </a:spcAft>
              <a:buSzPts val="2200"/>
              <a:buAutoNum type="arabicPeriod"/>
            </a:pPr>
            <a:r>
              <a:rPr lang="en" sz="2200"/>
              <a:t>Latency </a:t>
            </a:r>
            <a:r>
              <a:rPr i="1" lang="en" sz="2200"/>
              <a:t>hardly matters</a:t>
            </a:r>
            <a:r>
              <a:rPr lang="en" sz="2200"/>
              <a:t> for root DNS since caching is so effective. </a:t>
            </a:r>
            <a:endParaRPr sz="2200"/>
          </a:p>
          <a:p>
            <a:pPr indent="-368300" lvl="0" marL="457200" rtl="0" algn="l">
              <a:spcBef>
                <a:spcPts val="0"/>
              </a:spcBef>
              <a:spcAft>
                <a:spcPts val="0"/>
              </a:spcAft>
              <a:buSzPts val="2200"/>
              <a:buAutoNum type="arabicPeriod"/>
            </a:pPr>
            <a:r>
              <a:rPr lang="en" sz="2200"/>
              <a:t>Latency </a:t>
            </a:r>
            <a:r>
              <a:rPr i="1" lang="en" sz="2200"/>
              <a:t>matters</a:t>
            </a:r>
            <a:r>
              <a:rPr lang="en" sz="2200"/>
              <a:t> </a:t>
            </a:r>
            <a:r>
              <a:rPr i="1" lang="en" sz="2200"/>
              <a:t>a lot</a:t>
            </a:r>
            <a:r>
              <a:rPr lang="en" sz="2200"/>
              <a:t> for Microsoft since users frequently traverse paths.</a:t>
            </a:r>
            <a:endParaRPr sz="2200"/>
          </a:p>
          <a:p>
            <a:pPr indent="-368300" lvl="0" marL="457200" rtl="0" algn="l">
              <a:spcBef>
                <a:spcPts val="0"/>
              </a:spcBef>
              <a:spcAft>
                <a:spcPts val="0"/>
              </a:spcAft>
              <a:buSzPts val="2200"/>
              <a:buAutoNum type="arabicPeriod"/>
            </a:pPr>
            <a:r>
              <a:rPr lang="en" sz="2200"/>
              <a:t>Microsoft optimizes performance by investing in strategic (and expensive!) peering agreements.</a:t>
            </a:r>
            <a:endParaRPr sz="2200"/>
          </a:p>
        </p:txBody>
      </p:sp>
      <p:sp>
        <p:nvSpPr>
          <p:cNvPr id="105" name="Google Shape;10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10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10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10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1000"/>
                                        <p:tgtEl>
                                          <p:spTgt spid="1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animEffect filter="fade" transition="in">
                                      <p:cBhvr>
                                        <p:cTn dur="1000"/>
                                        <p:tgtEl>
                                          <p:spTgt spid="10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CCCC"/>
                </a:solidFill>
              </a:rPr>
              <a:t>Motivation</a:t>
            </a:r>
            <a:endParaRPr b="1">
              <a:solidFill>
                <a:srgbClr val="CCCCCC"/>
              </a:solidFill>
            </a:endParaRPr>
          </a:p>
          <a:p>
            <a:pPr indent="0" lvl="0" marL="0" rtl="0" algn="l">
              <a:spcBef>
                <a:spcPts val="1200"/>
              </a:spcBef>
              <a:spcAft>
                <a:spcPts val="0"/>
              </a:spcAft>
              <a:buNone/>
            </a:pPr>
            <a:r>
              <a:rPr b="1" lang="en"/>
              <a:t>Background and Definitions</a:t>
            </a:r>
            <a:endParaRPr b="1"/>
          </a:p>
          <a:p>
            <a:pPr indent="0" lvl="0" marL="0" rtl="0" algn="l">
              <a:spcBef>
                <a:spcPts val="1200"/>
              </a:spcBef>
              <a:spcAft>
                <a:spcPts val="0"/>
              </a:spcAft>
              <a:buNone/>
            </a:pPr>
            <a:r>
              <a:rPr lang="en">
                <a:solidFill>
                  <a:srgbClr val="CCCCCC"/>
                </a:solidFill>
              </a:rPr>
              <a:t>Root DNS and Microsoft’s CDN</a:t>
            </a:r>
            <a:endParaRPr>
              <a:solidFill>
                <a:srgbClr val="CCCCCC"/>
              </a:solidFill>
            </a:endParaRPr>
          </a:p>
          <a:p>
            <a:pPr indent="0" lvl="0" marL="0" rtl="0" algn="l">
              <a:spcBef>
                <a:spcPts val="1200"/>
              </a:spcBef>
              <a:spcAft>
                <a:spcPts val="0"/>
              </a:spcAft>
              <a:buClr>
                <a:schemeClr val="dk1"/>
              </a:buClr>
              <a:buSzPts val="1100"/>
              <a:buFont typeface="Arial"/>
              <a:buNone/>
            </a:pPr>
            <a:r>
              <a:rPr lang="en">
                <a:solidFill>
                  <a:srgbClr val="CCCCCC"/>
                </a:solidFill>
              </a:rPr>
              <a:t>Inflation in Anycast Deployments</a:t>
            </a:r>
            <a:endParaRPr>
              <a:solidFill>
                <a:srgbClr val="CCCCCC"/>
              </a:solidFill>
            </a:endParaRPr>
          </a:p>
          <a:p>
            <a:pPr indent="0" lvl="0" marL="0" rtl="0" algn="l">
              <a:spcBef>
                <a:spcPts val="1200"/>
              </a:spcBef>
              <a:spcAft>
                <a:spcPts val="0"/>
              </a:spcAft>
              <a:buNone/>
            </a:pPr>
            <a:r>
              <a:rPr lang="en">
                <a:solidFill>
                  <a:srgbClr val="CCCCCC"/>
                </a:solidFill>
              </a:rPr>
              <a:t>Performance in Context</a:t>
            </a:r>
            <a:endParaRPr>
              <a:solidFill>
                <a:srgbClr val="CCCCCC"/>
              </a:solidFill>
            </a:endParaRPr>
          </a:p>
          <a:p>
            <a:pPr indent="0" lvl="0" marL="0" rtl="0" algn="l">
              <a:spcBef>
                <a:spcPts val="1200"/>
              </a:spcBef>
              <a:spcAft>
                <a:spcPts val="0"/>
              </a:spcAft>
              <a:buNone/>
            </a:pPr>
            <a:r>
              <a:rPr lang="en">
                <a:solidFill>
                  <a:srgbClr val="CCCCCC"/>
                </a:solidFill>
              </a:rPr>
              <a:t>Investment and Incentive Shapes Deployments and Paths</a:t>
            </a:r>
            <a:endParaRPr>
              <a:solidFill>
                <a:srgbClr val="CCCCCC"/>
              </a:solidFill>
            </a:endParaRPr>
          </a:p>
          <a:p>
            <a:pPr indent="0" lvl="0" marL="0" rtl="0" algn="l">
              <a:spcBef>
                <a:spcPts val="1200"/>
              </a:spcBef>
              <a:spcAft>
                <a:spcPts val="1200"/>
              </a:spcAft>
              <a:buNone/>
            </a:pPr>
            <a:r>
              <a:t/>
            </a:r>
            <a:endParaRPr/>
          </a:p>
        </p:txBody>
      </p:sp>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3886200" y="365760"/>
            <a:ext cx="7040879" cy="9144000"/>
          </a:xfrm>
          <a:prstGeom prst="rect">
            <a:avLst/>
          </a:prstGeom>
          <a:noFill/>
          <a:ln>
            <a:noFill/>
          </a:ln>
        </p:spPr>
      </p:pic>
      <p:pic>
        <p:nvPicPr>
          <p:cNvPr id="118" name="Google Shape;118;p20"/>
          <p:cNvPicPr preferRelativeResize="0"/>
          <p:nvPr/>
        </p:nvPicPr>
        <p:blipFill>
          <a:blip r:embed="rId4">
            <a:alphaModFix/>
          </a:blip>
          <a:stretch>
            <a:fillRect/>
          </a:stretch>
        </p:blipFill>
        <p:spPr>
          <a:xfrm>
            <a:off x="3886200" y="365760"/>
            <a:ext cx="7065079" cy="9144000"/>
          </a:xfrm>
          <a:prstGeom prst="rect">
            <a:avLst/>
          </a:prstGeom>
          <a:noFill/>
          <a:ln>
            <a:noFill/>
          </a:ln>
        </p:spPr>
      </p:pic>
      <p:pic>
        <p:nvPicPr>
          <p:cNvPr id="119" name="Google Shape;119;p20"/>
          <p:cNvPicPr preferRelativeResize="0"/>
          <p:nvPr/>
        </p:nvPicPr>
        <p:blipFill>
          <a:blip r:embed="rId5">
            <a:alphaModFix/>
          </a:blip>
          <a:stretch>
            <a:fillRect/>
          </a:stretch>
        </p:blipFill>
        <p:spPr>
          <a:xfrm>
            <a:off x="3886200" y="361500"/>
            <a:ext cx="7040879" cy="9144000"/>
          </a:xfrm>
          <a:prstGeom prst="rect">
            <a:avLst/>
          </a:prstGeom>
          <a:noFill/>
          <a:ln>
            <a:noFill/>
          </a:ln>
        </p:spPr>
      </p:pic>
      <p:pic>
        <p:nvPicPr>
          <p:cNvPr id="120" name="Google Shape;120;p20"/>
          <p:cNvPicPr preferRelativeResize="0"/>
          <p:nvPr/>
        </p:nvPicPr>
        <p:blipFill>
          <a:blip r:embed="rId6">
            <a:alphaModFix/>
          </a:blip>
          <a:stretch>
            <a:fillRect/>
          </a:stretch>
        </p:blipFill>
        <p:spPr>
          <a:xfrm>
            <a:off x="3886200" y="365760"/>
            <a:ext cx="7040879" cy="9144000"/>
          </a:xfrm>
          <a:prstGeom prst="rect">
            <a:avLst/>
          </a:prstGeom>
          <a:noFill/>
          <a:ln>
            <a:noFill/>
          </a:ln>
        </p:spPr>
      </p:pic>
      <p:pic>
        <p:nvPicPr>
          <p:cNvPr id="121" name="Google Shape;121;p20"/>
          <p:cNvPicPr preferRelativeResize="0"/>
          <p:nvPr/>
        </p:nvPicPr>
        <p:blipFill>
          <a:blip r:embed="rId7">
            <a:alphaModFix/>
          </a:blip>
          <a:stretch>
            <a:fillRect/>
          </a:stretch>
        </p:blipFill>
        <p:spPr>
          <a:xfrm>
            <a:off x="3886200" y="365760"/>
            <a:ext cx="7065079" cy="9144000"/>
          </a:xfrm>
          <a:prstGeom prst="rect">
            <a:avLst/>
          </a:prstGeom>
          <a:noFill/>
          <a:ln>
            <a:noFill/>
          </a:ln>
        </p:spPr>
      </p:pic>
      <p:pic>
        <p:nvPicPr>
          <p:cNvPr id="122" name="Google Shape;122;p20"/>
          <p:cNvPicPr preferRelativeResize="0"/>
          <p:nvPr/>
        </p:nvPicPr>
        <p:blipFill>
          <a:blip r:embed="rId8">
            <a:alphaModFix/>
          </a:blip>
          <a:stretch>
            <a:fillRect/>
          </a:stretch>
        </p:blipFill>
        <p:spPr>
          <a:xfrm>
            <a:off x="3886200" y="365760"/>
            <a:ext cx="7065079" cy="9144000"/>
          </a:xfrm>
          <a:prstGeom prst="rect">
            <a:avLst/>
          </a:prstGeom>
          <a:noFill/>
          <a:ln>
            <a:noFill/>
          </a:ln>
        </p:spPr>
      </p:pic>
      <p:sp>
        <p:nvSpPr>
          <p:cNvPr id="123" name="Google Shape;123;p20"/>
          <p:cNvSpPr txBox="1"/>
          <p:nvPr/>
        </p:nvSpPr>
        <p:spPr>
          <a:xfrm>
            <a:off x="5241000" y="4273600"/>
            <a:ext cx="371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Users incur 60 ms reaching site 2, even though site 3 offers lower latency.</a:t>
            </a:r>
            <a:endParaRPr sz="1000"/>
          </a:p>
        </p:txBody>
      </p:sp>
      <p:sp>
        <p:nvSpPr>
          <p:cNvPr id="124" name="Google Shape;12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a:t>
            </a:r>
            <a:r>
              <a:rPr lang="en"/>
              <a:t> is IP Anycast?</a:t>
            </a:r>
            <a:endParaRPr/>
          </a:p>
        </p:txBody>
      </p:sp>
      <p:sp>
        <p:nvSpPr>
          <p:cNvPr id="125" name="Google Shape;125;p20"/>
          <p:cNvSpPr txBox="1"/>
          <p:nvPr>
            <p:ph idx="1" type="body"/>
          </p:nvPr>
        </p:nvSpPr>
        <p:spPr>
          <a:xfrm>
            <a:off x="311700" y="1152475"/>
            <a:ext cx="4810200" cy="1091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 sz="1790"/>
              <a:t>An approach to routing, where distinct servers (sites) all use the same IP address and serve the same content.</a:t>
            </a:r>
            <a:endParaRPr sz="1790"/>
          </a:p>
          <a:p>
            <a:pPr indent="0" lvl="0" marL="0" rtl="0" algn="l">
              <a:lnSpc>
                <a:spcPct val="105000"/>
              </a:lnSpc>
              <a:spcBef>
                <a:spcPts val="1200"/>
              </a:spcBef>
              <a:spcAft>
                <a:spcPts val="0"/>
              </a:spcAft>
              <a:buSzPts val="605"/>
              <a:buNone/>
            </a:pPr>
            <a:r>
              <a:t/>
            </a:r>
            <a:endParaRPr sz="1790"/>
          </a:p>
          <a:p>
            <a:pPr indent="0" lvl="0" marL="0" rtl="0" algn="l">
              <a:lnSpc>
                <a:spcPct val="105000"/>
              </a:lnSpc>
              <a:spcBef>
                <a:spcPts val="1200"/>
              </a:spcBef>
              <a:spcAft>
                <a:spcPts val="0"/>
              </a:spcAft>
              <a:buSzPts val="605"/>
              <a:buNone/>
            </a:pPr>
            <a:r>
              <a:t/>
            </a:r>
            <a:endParaRPr sz="1625"/>
          </a:p>
          <a:p>
            <a:pPr indent="0" lvl="0" marL="0" rtl="0" algn="l">
              <a:lnSpc>
                <a:spcPct val="105000"/>
              </a:lnSpc>
              <a:spcBef>
                <a:spcPts val="1200"/>
              </a:spcBef>
              <a:spcAft>
                <a:spcPts val="1200"/>
              </a:spcAft>
              <a:buSzPts val="605"/>
              <a:buNone/>
            </a:pPr>
            <a:r>
              <a:t/>
            </a:r>
            <a:endParaRPr sz="1679"/>
          </a:p>
        </p:txBody>
      </p:sp>
      <p:sp>
        <p:nvSpPr>
          <p:cNvPr id="126" name="Google Shape;12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nvSpPr>
        <p:spPr>
          <a:xfrm>
            <a:off x="5361000" y="4293250"/>
            <a:ext cx="347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route from a network of users to 1.2.3.4/24 is selected (via BGP) to be the route through AS B to Site 2.</a:t>
            </a:r>
            <a:endParaRPr sz="1000"/>
          </a:p>
        </p:txBody>
      </p:sp>
      <p:sp>
        <p:nvSpPr>
          <p:cNvPr id="128" name="Google Shape;128;p20"/>
          <p:cNvSpPr txBox="1"/>
          <p:nvPr/>
        </p:nvSpPr>
        <p:spPr>
          <a:xfrm>
            <a:off x="306150" y="2729600"/>
            <a:ext cx="4684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Routes to sites are selected via BGP.</a:t>
            </a:r>
            <a:endParaRPr/>
          </a:p>
        </p:txBody>
      </p:sp>
      <p:sp>
        <p:nvSpPr>
          <p:cNvPr id="129" name="Google Shape;129;p20"/>
          <p:cNvSpPr txBox="1"/>
          <p:nvPr/>
        </p:nvSpPr>
        <p:spPr>
          <a:xfrm>
            <a:off x="321800" y="3184075"/>
            <a:ext cx="4684200" cy="15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Potential Benefits of Anycast</a:t>
            </a:r>
            <a:br>
              <a:rPr lang="en" sz="1800">
                <a:solidFill>
                  <a:schemeClr val="dk2"/>
                </a:solidFill>
              </a:rPr>
            </a:br>
            <a:r>
              <a:rPr lang="en" sz="1600">
                <a:solidFill>
                  <a:schemeClr val="dk2"/>
                </a:solidFill>
              </a:rPr>
              <a:t>1. </a:t>
            </a:r>
            <a:r>
              <a:rPr lang="en" sz="1500">
                <a:solidFill>
                  <a:schemeClr val="dk2"/>
                </a:solidFill>
              </a:rPr>
              <a:t>Simple, scalable content distribution.</a:t>
            </a:r>
            <a:br>
              <a:rPr lang="en" sz="1500">
                <a:solidFill>
                  <a:schemeClr val="dk2"/>
                </a:solidFill>
              </a:rPr>
            </a:br>
            <a:r>
              <a:rPr lang="en" sz="1500">
                <a:solidFill>
                  <a:schemeClr val="dk2"/>
                </a:solidFill>
              </a:rPr>
              <a:t>2. Seamless handling of certain types of site failure / route withdrawals.</a:t>
            </a:r>
            <a:br>
              <a:rPr lang="en" sz="1500">
                <a:solidFill>
                  <a:schemeClr val="dk2"/>
                </a:solidFill>
              </a:rPr>
            </a:br>
            <a:r>
              <a:rPr lang="en" sz="1500">
                <a:solidFill>
                  <a:schemeClr val="dk2"/>
                </a:solidFill>
              </a:rPr>
              <a:t>3. DDoS protection.</a:t>
            </a:r>
            <a:endParaRPr/>
          </a:p>
        </p:txBody>
      </p:sp>
      <p:sp>
        <p:nvSpPr>
          <p:cNvPr id="130" name="Google Shape;130;p20"/>
          <p:cNvSpPr txBox="1"/>
          <p:nvPr/>
        </p:nvSpPr>
        <p:spPr>
          <a:xfrm>
            <a:off x="275450" y="2187738"/>
            <a:ext cx="4776900" cy="4602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Clr>
                <a:schemeClr val="dk1"/>
              </a:buClr>
              <a:buSzPts val="605"/>
              <a:buFont typeface="Arial"/>
              <a:buNone/>
            </a:pPr>
            <a:r>
              <a:rPr lang="en" sz="1790">
                <a:solidFill>
                  <a:schemeClr val="dk2"/>
                </a:solidFill>
              </a:rPr>
              <a:t>The set of sites is the </a:t>
            </a:r>
            <a:r>
              <a:rPr i="1" lang="en" sz="1790">
                <a:solidFill>
                  <a:schemeClr val="dk2"/>
                </a:solidFill>
              </a:rPr>
              <a:t>deployment</a:t>
            </a:r>
            <a:r>
              <a:rPr lang="en" sz="1790">
                <a:solidFill>
                  <a:schemeClr val="dk2"/>
                </a:solidFill>
              </a:rPr>
              <a:t>.</a:t>
            </a:r>
            <a:endParaRPr/>
          </a:p>
        </p:txBody>
      </p:sp>
      <p:sp>
        <p:nvSpPr>
          <p:cNvPr id="131" name="Google Shape;131;p20"/>
          <p:cNvSpPr txBox="1"/>
          <p:nvPr>
            <p:ph idx="1" type="body"/>
          </p:nvPr>
        </p:nvSpPr>
        <p:spPr>
          <a:xfrm>
            <a:off x="321800" y="2436950"/>
            <a:ext cx="4386900" cy="186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Inflation</a:t>
            </a:r>
            <a:r>
              <a:rPr lang="en"/>
              <a:t>: BGP does not incorporate performance into its decision-making process, so users may take unnecessarily high latency paths.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9"/>
                                        </p:tgtEl>
                                      </p:cBhvr>
                                    </p:animEffect>
                                    <p:set>
                                      <p:cBhvr>
                                        <p:cTn dur="1" fill="hold">
                                          <p:stCondLst>
                                            <p:cond delay="1000"/>
                                          </p:stCondLst>
                                        </p:cTn>
                                        <p:tgtEl>
                                          <p:spTgt spid="1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2"/>
                                        </p:tgtEl>
                                      </p:cBhvr>
                                    </p:animEffect>
                                    <p:set>
                                      <p:cBhvr>
                                        <p:cTn dur="1" fill="hold">
                                          <p:stCondLst>
                                            <p:cond delay="1000"/>
                                          </p:stCondLst>
                                        </p:cTn>
                                        <p:tgtEl>
                                          <p:spTgt spid="12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7"/>
                                        </p:tgtEl>
                                      </p:cBhvr>
                                    </p:animEffect>
                                    <p:set>
                                      <p:cBhvr>
                                        <p:cTn dur="1" fill="hold">
                                          <p:stCondLst>
                                            <p:cond delay="1000"/>
                                          </p:stCondLst>
                                        </p:cTn>
                                        <p:tgtEl>
                                          <p:spTgt spid="1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8"/>
                                        </p:tgtEl>
                                      </p:cBhvr>
                                    </p:animEffect>
                                    <p:set>
                                      <p:cBhvr>
                                        <p:cTn dur="1" fill="hold">
                                          <p:stCondLst>
                                            <p:cond delay="1000"/>
                                          </p:stCondLst>
                                        </p:cTn>
                                        <p:tgtEl>
                                          <p:spTgt spid="11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8"/>
                                        </p:tgtEl>
                                      </p:cBhvr>
                                    </p:animEffect>
                                    <p:set>
                                      <p:cBhvr>
                                        <p:cTn dur="1" fill="hold">
                                          <p:stCondLst>
                                            <p:cond delay="1000"/>
                                          </p:stCondLst>
                                        </p:cTn>
                                        <p:tgtEl>
                                          <p:spTgt spid="1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0"/>
                                        </p:tgtEl>
                                      </p:cBhvr>
                                    </p:animEffect>
                                    <p:set>
                                      <p:cBhvr>
                                        <p:cTn dur="1" fill="hold">
                                          <p:stCondLst>
                                            <p:cond delay="1000"/>
                                          </p:stCondLst>
                                        </p:cTn>
                                        <p:tgtEl>
                                          <p:spTgt spid="1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9"/>
                                        </p:tgtEl>
                                      </p:cBhvr>
                                    </p:animEffect>
                                    <p:set>
                                      <p:cBhvr>
                                        <p:cTn dur="1" fill="hold">
                                          <p:stCondLst>
                                            <p:cond delay="1000"/>
                                          </p:stCondLst>
                                        </p:cTn>
                                        <p:tgtEl>
                                          <p:spTgt spid="12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xit" presetID="10" presetSubtype="0">
                                  <p:stCondLst>
                                    <p:cond delay="0"/>
                                  </p:stCondLst>
                                  <p:childTnLst>
                                    <p:animEffect filter="fade" transition="out">
                                      <p:cBhvr>
                                        <p:cTn dur="1000"/>
                                        <p:tgtEl>
                                          <p:spTgt spid="127"/>
                                        </p:tgtEl>
                                      </p:cBhvr>
                                    </p:animEffect>
                                    <p:set>
                                      <p:cBhvr>
                                        <p:cTn dur="1" fill="hold">
                                          <p:stCondLst>
                                            <p:cond delay="1000"/>
                                          </p:stCondLst>
                                        </p:cTn>
                                        <p:tgtEl>
                                          <p:spTgt spid="1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800"/>
                                        <p:tgtEl>
                                          <p:spTgt spid="121"/>
                                        </p:tgtEl>
                                      </p:cBhvr>
                                    </p:animEffect>
                                    <p:set>
                                      <p:cBhvr>
                                        <p:cTn dur="1" fill="hold">
                                          <p:stCondLst>
                                            <p:cond delay="1800"/>
                                          </p:stCondLst>
                                        </p:cTn>
                                        <p:tgtEl>
                                          <p:spTgt spid="1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3">
            <a:alphaModFix/>
          </a:blip>
          <a:stretch>
            <a:fillRect/>
          </a:stretch>
        </p:blipFill>
        <p:spPr>
          <a:xfrm>
            <a:off x="3657600" y="365760"/>
            <a:ext cx="7040879" cy="9144000"/>
          </a:xfrm>
          <a:prstGeom prst="rect">
            <a:avLst/>
          </a:prstGeom>
          <a:noFill/>
          <a:ln>
            <a:noFill/>
          </a:ln>
        </p:spPr>
      </p:pic>
      <p:sp>
        <p:nvSpPr>
          <p:cNvPr id="137" name="Google Shape;13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Prior Work Calculates Inflation</a:t>
            </a:r>
            <a:endParaRPr/>
          </a:p>
        </p:txBody>
      </p:sp>
      <p:sp>
        <p:nvSpPr>
          <p:cNvPr id="138" name="Google Shape;138;p21"/>
          <p:cNvSpPr txBox="1"/>
          <p:nvPr>
            <p:ph idx="1" type="body"/>
          </p:nvPr>
        </p:nvSpPr>
        <p:spPr>
          <a:xfrm>
            <a:off x="311700" y="1194675"/>
            <a:ext cx="4582200" cy="96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Prior Work [1-4]: Inflation = Achieved - </a:t>
            </a:r>
            <a:br>
              <a:rPr lang="en"/>
            </a:br>
            <a:r>
              <a:rPr lang="en"/>
              <a:t>best alternative = 60 ms - 20 ms = 40 ms</a:t>
            </a:r>
            <a:endParaRPr/>
          </a:p>
        </p:txBody>
      </p:sp>
      <p:sp>
        <p:nvSpPr>
          <p:cNvPr id="139" name="Google Shape;13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0" name="Google Shape;140;p21"/>
          <p:cNvSpPr txBox="1"/>
          <p:nvPr/>
        </p:nvSpPr>
        <p:spPr>
          <a:xfrm>
            <a:off x="5307725" y="4430575"/>
            <a:ext cx="342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Users incur 40 ms </a:t>
            </a:r>
            <a:r>
              <a:rPr lang="en" sz="1000"/>
              <a:t>extra</a:t>
            </a:r>
            <a:r>
              <a:rPr lang="en" sz="1000"/>
              <a:t> compared to the best alternative.</a:t>
            </a:r>
            <a:endParaRPr sz="1000"/>
          </a:p>
        </p:txBody>
      </p:sp>
      <p:sp>
        <p:nvSpPr>
          <p:cNvPr id="141" name="Google Shape;141;p21"/>
          <p:cNvSpPr txBox="1"/>
          <p:nvPr/>
        </p:nvSpPr>
        <p:spPr>
          <a:xfrm>
            <a:off x="270000" y="3673800"/>
            <a:ext cx="41850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 Hitesh Ballani and Paul Francis. 2005. Towards a Global IP Anycast Service. In Proceedings of the 2005 ACM SIGCOMM Conference (Philadelphia, PA, USA).</a:t>
            </a:r>
            <a:br>
              <a:rPr lang="en" sz="700"/>
            </a:br>
            <a:r>
              <a:rPr lang="en" sz="700"/>
              <a:t>[2] Matt Calder, Ashley Flavel, Ethan Katz-Bassett, Ratul Mahajan, and Jitendra Padhye. 2015. Analyzing the Performance of an Anycast CDN. In Proceedings of the 2015 Internet Measurement Conference (IMC) (Tokyo, Japan).</a:t>
            </a:r>
            <a:endParaRPr sz="700"/>
          </a:p>
          <a:p>
            <a:pPr indent="0" lvl="0" marL="0" rtl="0" algn="l">
              <a:spcBef>
                <a:spcPts val="0"/>
              </a:spcBef>
              <a:spcAft>
                <a:spcPts val="0"/>
              </a:spcAft>
              <a:buNone/>
            </a:pPr>
            <a:r>
              <a:rPr lang="en" sz="700"/>
              <a:t>[3] Ricardo de Oliveira Schmidt, John Heidemann, and Jan Harm Kuipers. 2017. Anycast Latency: How Many Sites Are Enough? In International Conference on Passive and Active Network Measurement (PAM) (Sydney, Australia).</a:t>
            </a:r>
            <a:endParaRPr sz="700"/>
          </a:p>
          <a:p>
            <a:pPr indent="0" lvl="0" marL="0" rtl="0" algn="l">
              <a:spcBef>
                <a:spcPts val="0"/>
              </a:spcBef>
              <a:spcAft>
                <a:spcPts val="0"/>
              </a:spcAft>
              <a:buNone/>
            </a:pPr>
            <a:r>
              <a:rPr lang="en" sz="700"/>
              <a:t>[4] Zhihao Li, Dave Levin, Neil Spring, and Bobby Bhattacharjee. 2018. Internet Anycast: Performance, Problems, &amp; Potential. In Proceedings of the 2018 ACM SIGCOMM Conference (Budapest, Hungary). </a:t>
            </a:r>
            <a:endParaRPr sz="700"/>
          </a:p>
        </p:txBody>
      </p:sp>
      <p:sp>
        <p:nvSpPr>
          <p:cNvPr id="142" name="Google Shape;142;p21"/>
          <p:cNvSpPr txBox="1"/>
          <p:nvPr/>
        </p:nvSpPr>
        <p:spPr>
          <a:xfrm>
            <a:off x="311700" y="1948188"/>
            <a:ext cx="4640700" cy="172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rPr>
              <a:t>Limitations of this approach:</a:t>
            </a:r>
            <a:endParaRPr sz="1800">
              <a:solidFill>
                <a:schemeClr val="dk2"/>
              </a:solidFill>
            </a:endParaRPr>
          </a:p>
          <a:p>
            <a:pPr indent="0" lvl="0" marL="0" rtl="0" algn="l">
              <a:lnSpc>
                <a:spcPct val="115000"/>
              </a:lnSpc>
              <a:spcBef>
                <a:spcPts val="1200"/>
              </a:spcBef>
              <a:spcAft>
                <a:spcPts val="0"/>
              </a:spcAft>
              <a:buNone/>
            </a:pPr>
            <a:r>
              <a:rPr lang="en" sz="1800">
                <a:solidFill>
                  <a:schemeClr val="dk2"/>
                </a:solidFill>
              </a:rPr>
              <a:t>1. Measuring the “20 ms” path would sacrifice coverage.</a:t>
            </a:r>
            <a:endParaRPr sz="18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rPr lang="en" sz="1800">
                <a:solidFill>
                  <a:schemeClr val="dk2"/>
                </a:solidFill>
              </a:rPr>
              <a:t>2. The “20 ms” path may still be inflated!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Effect filter="fade" transition="in">
                                      <p:cBhvr>
                                        <p:cTn dur="1000"/>
                                        <p:tgtEl>
                                          <p:spTgt spid="1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Effect filter="fade" transition="in">
                                      <p:cBhvr>
                                        <p:cTn dur="1000"/>
                                        <p:tgtEl>
                                          <p:spTgt spid="1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animEffect filter="fade" transition="in">
                                      <p:cBhvr>
                                        <p:cTn dur="1000"/>
                                        <p:tgtEl>
                                          <p:spTgt spid="14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